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58" r:id="rId3"/>
    <p:sldId id="257" r:id="rId4"/>
    <p:sldId id="259" r:id="rId5"/>
    <p:sldId id="315" r:id="rId6"/>
    <p:sldId id="301" r:id="rId7"/>
    <p:sldId id="291" r:id="rId8"/>
    <p:sldId id="282" r:id="rId9"/>
    <p:sldId id="284" r:id="rId10"/>
    <p:sldId id="261" r:id="rId11"/>
    <p:sldId id="262" r:id="rId12"/>
    <p:sldId id="267" r:id="rId13"/>
    <p:sldId id="260" r:id="rId14"/>
    <p:sldId id="303" r:id="rId15"/>
    <p:sldId id="283" r:id="rId16"/>
    <p:sldId id="302" r:id="rId17"/>
    <p:sldId id="285" r:id="rId18"/>
    <p:sldId id="286" r:id="rId19"/>
    <p:sldId id="287" r:id="rId20"/>
    <p:sldId id="288" r:id="rId21"/>
    <p:sldId id="289" r:id="rId22"/>
    <p:sldId id="269" r:id="rId23"/>
    <p:sldId id="270" r:id="rId24"/>
    <p:sldId id="273" r:id="rId25"/>
    <p:sldId id="271" r:id="rId26"/>
    <p:sldId id="272" r:id="rId27"/>
    <p:sldId id="274" r:id="rId28"/>
    <p:sldId id="275" r:id="rId29"/>
    <p:sldId id="279" r:id="rId30"/>
    <p:sldId id="298" r:id="rId31"/>
    <p:sldId id="276" r:id="rId32"/>
    <p:sldId id="299" r:id="rId33"/>
    <p:sldId id="305" r:id="rId34"/>
    <p:sldId id="317" r:id="rId35"/>
    <p:sldId id="318" r:id="rId36"/>
    <p:sldId id="277" r:id="rId37"/>
    <p:sldId id="278" r:id="rId38"/>
    <p:sldId id="307" r:id="rId39"/>
    <p:sldId id="306" r:id="rId40"/>
    <p:sldId id="308" r:id="rId41"/>
    <p:sldId id="304" r:id="rId42"/>
    <p:sldId id="281" r:id="rId43"/>
    <p:sldId id="309" r:id="rId44"/>
    <p:sldId id="310" r:id="rId45"/>
    <p:sldId id="311" r:id="rId46"/>
    <p:sldId id="316" r:id="rId47"/>
    <p:sldId id="313" r:id="rId48"/>
    <p:sldId id="280" r:id="rId49"/>
    <p:sldId id="320" r:id="rId50"/>
    <p:sldId id="321" r:id="rId51"/>
    <p:sldId id="324" r:id="rId52"/>
    <p:sldId id="322" r:id="rId53"/>
    <p:sldId id="323" r:id="rId54"/>
    <p:sldId id="325" r:id="rId55"/>
    <p:sldId id="326" r:id="rId56"/>
    <p:sldId id="312" r:id="rId57"/>
    <p:sldId id="314" r:id="rId58"/>
    <p:sldId id="327" r:id="rId59"/>
    <p:sldId id="328" r:id="rId60"/>
    <p:sldId id="329" r:id="rId61"/>
    <p:sldId id="330" r:id="rId62"/>
    <p:sldId id="333" r:id="rId63"/>
    <p:sldId id="331" r:id="rId64"/>
    <p:sldId id="332" r:id="rId65"/>
    <p:sldId id="334" r:id="rId66"/>
    <p:sldId id="335" r:id="rId67"/>
    <p:sldId id="295" r:id="rId68"/>
    <p:sldId id="296" r:id="rId69"/>
    <p:sldId id="292" r:id="rId70"/>
    <p:sldId id="293" r:id="rId71"/>
    <p:sldId id="294" r:id="rId72"/>
    <p:sldId id="297" r:id="rId73"/>
    <p:sldId id="31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7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226"/>
  </p:normalViewPr>
  <p:slideViewPr>
    <p:cSldViewPr snapToGrid="0" snapToObjects="1">
      <p:cViewPr varScale="1">
        <p:scale>
          <a:sx n="97" d="100"/>
          <a:sy n="97" d="100"/>
        </p:scale>
        <p:origin x="11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4EDE46-60AF-BE42-9DE2-8C3E5473ADCF}"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A52D7294-27C7-D349-AEAB-F95D943B79A1}">
      <dgm:prSet phldrT="[Text]"/>
      <dgm:spPr/>
      <dgm:t>
        <a:bodyPr/>
        <a:lstStyle/>
        <a:p>
          <a:r>
            <a:rPr lang="en-US" dirty="0" smtClean="0"/>
            <a:t>Build in product</a:t>
          </a:r>
          <a:endParaRPr lang="en-US" dirty="0"/>
        </a:p>
      </dgm:t>
    </dgm:pt>
    <dgm:pt modelId="{1A9DCECD-1851-2641-A63E-905B6607A6BD}" type="parTrans" cxnId="{9E53A2A5-EE44-D049-A9DB-EB22C066C882}">
      <dgm:prSet/>
      <dgm:spPr/>
      <dgm:t>
        <a:bodyPr/>
        <a:lstStyle/>
        <a:p>
          <a:endParaRPr lang="en-US"/>
        </a:p>
      </dgm:t>
    </dgm:pt>
    <dgm:pt modelId="{8566912B-8138-3841-AEAF-B494DD1F02FD}" type="sibTrans" cxnId="{9E53A2A5-EE44-D049-A9DB-EB22C066C882}">
      <dgm:prSet/>
      <dgm:spPr/>
      <dgm:t>
        <a:bodyPr/>
        <a:lstStyle/>
        <a:p>
          <a:endParaRPr lang="en-US"/>
        </a:p>
      </dgm:t>
    </dgm:pt>
    <dgm:pt modelId="{F505B4CD-C531-F449-B1F0-2D3D25E56625}">
      <dgm:prSet phldrT="[Text]"/>
      <dgm:spPr/>
      <dgm:t>
        <a:bodyPr/>
        <a:lstStyle/>
        <a:p>
          <a:r>
            <a:rPr lang="en-US" dirty="0" smtClean="0"/>
            <a:t>Build in another product</a:t>
          </a:r>
          <a:endParaRPr lang="en-US" dirty="0"/>
        </a:p>
      </dgm:t>
    </dgm:pt>
    <dgm:pt modelId="{61809910-6B44-A448-9104-0F7EE2281CD7}" type="parTrans" cxnId="{96F7B678-E448-9347-B1FC-3878BE3EAB46}">
      <dgm:prSet/>
      <dgm:spPr/>
      <dgm:t>
        <a:bodyPr/>
        <a:lstStyle/>
        <a:p>
          <a:endParaRPr lang="en-US"/>
        </a:p>
      </dgm:t>
    </dgm:pt>
    <dgm:pt modelId="{AA8FED2C-2967-5F40-8BA3-C45D622440C3}" type="sibTrans" cxnId="{96F7B678-E448-9347-B1FC-3878BE3EAB46}">
      <dgm:prSet/>
      <dgm:spPr/>
      <dgm:t>
        <a:bodyPr/>
        <a:lstStyle/>
        <a:p>
          <a:endParaRPr lang="en-US"/>
        </a:p>
      </dgm:t>
    </dgm:pt>
    <dgm:pt modelId="{6C80FBB8-2B44-A940-9CCE-A941ABF7AFBD}">
      <dgm:prSet phldrT="[Text]"/>
      <dgm:spPr/>
      <dgm:t>
        <a:bodyPr/>
        <a:lstStyle/>
        <a:p>
          <a:r>
            <a:rPr lang="en-US" dirty="0" smtClean="0"/>
            <a:t>Build in component library</a:t>
          </a:r>
          <a:endParaRPr lang="en-US" dirty="0"/>
        </a:p>
      </dgm:t>
    </dgm:pt>
    <dgm:pt modelId="{0126C525-D292-3A42-9231-C80782319147}" type="parTrans" cxnId="{10A1399A-57C3-2243-96AF-A3406E0DF7C5}">
      <dgm:prSet/>
      <dgm:spPr/>
      <dgm:t>
        <a:bodyPr/>
        <a:lstStyle/>
        <a:p>
          <a:endParaRPr lang="en-US"/>
        </a:p>
      </dgm:t>
    </dgm:pt>
    <dgm:pt modelId="{15A85946-EC15-3149-BA80-94B99672B31A}" type="sibTrans" cxnId="{10A1399A-57C3-2243-96AF-A3406E0DF7C5}">
      <dgm:prSet/>
      <dgm:spPr/>
      <dgm:t>
        <a:bodyPr/>
        <a:lstStyle/>
        <a:p>
          <a:endParaRPr lang="en-US"/>
        </a:p>
      </dgm:t>
    </dgm:pt>
    <dgm:pt modelId="{063D03FB-1262-B849-805F-2867AE99AF8D}">
      <dgm:prSet phldrT="[Text]"/>
      <dgm:spPr/>
      <dgm:t>
        <a:bodyPr/>
        <a:lstStyle/>
        <a:p>
          <a:r>
            <a:rPr lang="en-US" dirty="0" smtClean="0"/>
            <a:t>Verify works in both products</a:t>
          </a:r>
          <a:endParaRPr lang="en-US" dirty="0"/>
        </a:p>
      </dgm:t>
    </dgm:pt>
    <dgm:pt modelId="{F11D48E0-C9EB-D84E-9A12-6FEEFF0FFC29}" type="parTrans" cxnId="{60235665-98BF-874D-A720-A41F75163F96}">
      <dgm:prSet/>
      <dgm:spPr/>
      <dgm:t>
        <a:bodyPr/>
        <a:lstStyle/>
        <a:p>
          <a:endParaRPr lang="en-US"/>
        </a:p>
      </dgm:t>
    </dgm:pt>
    <dgm:pt modelId="{A380B46A-D1E2-944D-AB4D-677C94B95882}" type="sibTrans" cxnId="{60235665-98BF-874D-A720-A41F75163F96}">
      <dgm:prSet/>
      <dgm:spPr/>
      <dgm:t>
        <a:bodyPr/>
        <a:lstStyle/>
        <a:p>
          <a:endParaRPr lang="en-US"/>
        </a:p>
      </dgm:t>
    </dgm:pt>
    <dgm:pt modelId="{9CD9FF4C-01BF-D749-A3BA-901E6BDF45B6}" type="pres">
      <dgm:prSet presAssocID="{784EDE46-60AF-BE42-9DE2-8C3E5473ADCF}" presName="rootnode" presStyleCnt="0">
        <dgm:presLayoutVars>
          <dgm:chMax/>
          <dgm:chPref/>
          <dgm:dir/>
          <dgm:animLvl val="lvl"/>
        </dgm:presLayoutVars>
      </dgm:prSet>
      <dgm:spPr/>
      <dgm:t>
        <a:bodyPr/>
        <a:lstStyle/>
        <a:p>
          <a:endParaRPr lang="en-US"/>
        </a:p>
      </dgm:t>
    </dgm:pt>
    <dgm:pt modelId="{A257BD8B-F171-C84C-B7C1-FCA696D1404F}" type="pres">
      <dgm:prSet presAssocID="{A52D7294-27C7-D349-AEAB-F95D943B79A1}" presName="composite" presStyleCnt="0"/>
      <dgm:spPr/>
    </dgm:pt>
    <dgm:pt modelId="{0758E876-12E7-6B4D-90FA-2EA2D822B402}" type="pres">
      <dgm:prSet presAssocID="{A52D7294-27C7-D349-AEAB-F95D943B79A1}" presName="bentUpArrow1" presStyleLbl="alignImgPlace1" presStyleIdx="0" presStyleCnt="3"/>
      <dgm:spPr/>
    </dgm:pt>
    <dgm:pt modelId="{60CDDF52-26C1-F24B-B1B7-42A502D465E9}" type="pres">
      <dgm:prSet presAssocID="{A52D7294-27C7-D349-AEAB-F95D943B79A1}" presName="ParentText" presStyleLbl="node1" presStyleIdx="0" presStyleCnt="4">
        <dgm:presLayoutVars>
          <dgm:chMax val="1"/>
          <dgm:chPref val="1"/>
          <dgm:bulletEnabled val="1"/>
        </dgm:presLayoutVars>
      </dgm:prSet>
      <dgm:spPr/>
      <dgm:t>
        <a:bodyPr/>
        <a:lstStyle/>
        <a:p>
          <a:endParaRPr lang="en-US"/>
        </a:p>
      </dgm:t>
    </dgm:pt>
    <dgm:pt modelId="{7586D054-9A99-2446-8F82-4844D662C5BC}" type="pres">
      <dgm:prSet presAssocID="{A52D7294-27C7-D349-AEAB-F95D943B79A1}" presName="ChildText" presStyleLbl="revTx" presStyleIdx="0" presStyleCnt="3">
        <dgm:presLayoutVars>
          <dgm:chMax val="0"/>
          <dgm:chPref val="0"/>
          <dgm:bulletEnabled val="1"/>
        </dgm:presLayoutVars>
      </dgm:prSet>
      <dgm:spPr/>
      <dgm:t>
        <a:bodyPr/>
        <a:lstStyle/>
        <a:p>
          <a:endParaRPr lang="en-US"/>
        </a:p>
      </dgm:t>
    </dgm:pt>
    <dgm:pt modelId="{110E89B7-9906-DE48-A436-544F7E064489}" type="pres">
      <dgm:prSet presAssocID="{8566912B-8138-3841-AEAF-B494DD1F02FD}" presName="sibTrans" presStyleCnt="0"/>
      <dgm:spPr/>
    </dgm:pt>
    <dgm:pt modelId="{CE59C7BA-68BB-6E43-8785-CB8E8B8FAB6E}" type="pres">
      <dgm:prSet presAssocID="{F505B4CD-C531-F449-B1F0-2D3D25E56625}" presName="composite" presStyleCnt="0"/>
      <dgm:spPr/>
    </dgm:pt>
    <dgm:pt modelId="{BECD3B27-4CF1-B744-9EB6-D7F722842953}" type="pres">
      <dgm:prSet presAssocID="{F505B4CD-C531-F449-B1F0-2D3D25E56625}" presName="bentUpArrow1" presStyleLbl="alignImgPlace1" presStyleIdx="1" presStyleCnt="3"/>
      <dgm:spPr/>
    </dgm:pt>
    <dgm:pt modelId="{107D8D75-F085-0548-858A-0CFB9762EC61}" type="pres">
      <dgm:prSet presAssocID="{F505B4CD-C531-F449-B1F0-2D3D25E56625}" presName="ParentText" presStyleLbl="node1" presStyleIdx="1" presStyleCnt="4">
        <dgm:presLayoutVars>
          <dgm:chMax val="1"/>
          <dgm:chPref val="1"/>
          <dgm:bulletEnabled val="1"/>
        </dgm:presLayoutVars>
      </dgm:prSet>
      <dgm:spPr/>
      <dgm:t>
        <a:bodyPr/>
        <a:lstStyle/>
        <a:p>
          <a:endParaRPr lang="en-US"/>
        </a:p>
      </dgm:t>
    </dgm:pt>
    <dgm:pt modelId="{C3B21D6B-0072-8346-9323-DDDBC6DA43A3}" type="pres">
      <dgm:prSet presAssocID="{F505B4CD-C531-F449-B1F0-2D3D25E56625}" presName="ChildText" presStyleLbl="revTx" presStyleIdx="1" presStyleCnt="3">
        <dgm:presLayoutVars>
          <dgm:chMax val="0"/>
          <dgm:chPref val="0"/>
          <dgm:bulletEnabled val="1"/>
        </dgm:presLayoutVars>
      </dgm:prSet>
      <dgm:spPr/>
    </dgm:pt>
    <dgm:pt modelId="{7951E0EC-D55B-4948-96D4-2C29D3BD3B49}" type="pres">
      <dgm:prSet presAssocID="{AA8FED2C-2967-5F40-8BA3-C45D622440C3}" presName="sibTrans" presStyleCnt="0"/>
      <dgm:spPr/>
    </dgm:pt>
    <dgm:pt modelId="{99C53637-4C89-234E-9681-0F5B9B10BFF0}" type="pres">
      <dgm:prSet presAssocID="{6C80FBB8-2B44-A940-9CCE-A941ABF7AFBD}" presName="composite" presStyleCnt="0"/>
      <dgm:spPr/>
    </dgm:pt>
    <dgm:pt modelId="{1ECA273E-9885-D540-971E-0E4E1D547697}" type="pres">
      <dgm:prSet presAssocID="{6C80FBB8-2B44-A940-9CCE-A941ABF7AFBD}" presName="bentUpArrow1" presStyleLbl="alignImgPlace1" presStyleIdx="2" presStyleCnt="3"/>
      <dgm:spPr/>
    </dgm:pt>
    <dgm:pt modelId="{F40AF6F5-350F-7249-A5F2-A744044A2851}" type="pres">
      <dgm:prSet presAssocID="{6C80FBB8-2B44-A940-9CCE-A941ABF7AFBD}" presName="ParentText" presStyleLbl="node1" presStyleIdx="2" presStyleCnt="4">
        <dgm:presLayoutVars>
          <dgm:chMax val="1"/>
          <dgm:chPref val="1"/>
          <dgm:bulletEnabled val="1"/>
        </dgm:presLayoutVars>
      </dgm:prSet>
      <dgm:spPr/>
      <dgm:t>
        <a:bodyPr/>
        <a:lstStyle/>
        <a:p>
          <a:endParaRPr lang="en-US"/>
        </a:p>
      </dgm:t>
    </dgm:pt>
    <dgm:pt modelId="{00008C52-F970-544A-8E11-E452AE445D40}" type="pres">
      <dgm:prSet presAssocID="{6C80FBB8-2B44-A940-9CCE-A941ABF7AFBD}" presName="ChildText" presStyleLbl="revTx" presStyleIdx="2" presStyleCnt="3">
        <dgm:presLayoutVars>
          <dgm:chMax val="0"/>
          <dgm:chPref val="0"/>
          <dgm:bulletEnabled val="1"/>
        </dgm:presLayoutVars>
      </dgm:prSet>
      <dgm:spPr/>
    </dgm:pt>
    <dgm:pt modelId="{8B524E71-8DDC-BF4E-9B90-6DBE04EEFAF3}" type="pres">
      <dgm:prSet presAssocID="{15A85946-EC15-3149-BA80-94B99672B31A}" presName="sibTrans" presStyleCnt="0"/>
      <dgm:spPr/>
    </dgm:pt>
    <dgm:pt modelId="{F7EDDBB8-044C-4B44-AA46-BDD79E1646C7}" type="pres">
      <dgm:prSet presAssocID="{063D03FB-1262-B849-805F-2867AE99AF8D}" presName="composite" presStyleCnt="0"/>
      <dgm:spPr/>
    </dgm:pt>
    <dgm:pt modelId="{0ABBFC2E-4D6E-CF4F-84F5-36379996F244}" type="pres">
      <dgm:prSet presAssocID="{063D03FB-1262-B849-805F-2867AE99AF8D}" presName="ParentText" presStyleLbl="node1" presStyleIdx="3" presStyleCnt="4">
        <dgm:presLayoutVars>
          <dgm:chMax val="1"/>
          <dgm:chPref val="1"/>
          <dgm:bulletEnabled val="1"/>
        </dgm:presLayoutVars>
      </dgm:prSet>
      <dgm:spPr/>
      <dgm:t>
        <a:bodyPr/>
        <a:lstStyle/>
        <a:p>
          <a:endParaRPr lang="en-US"/>
        </a:p>
      </dgm:t>
    </dgm:pt>
  </dgm:ptLst>
  <dgm:cxnLst>
    <dgm:cxn modelId="{C77C8F32-AAB8-FC4F-AF0C-E8D6B081D54E}" type="presOf" srcId="{063D03FB-1262-B849-805F-2867AE99AF8D}" destId="{0ABBFC2E-4D6E-CF4F-84F5-36379996F244}" srcOrd="0" destOrd="0" presId="urn:microsoft.com/office/officeart/2005/8/layout/StepDownProcess"/>
    <dgm:cxn modelId="{42AE3342-0728-9240-B7A9-5CCBB6845E73}" type="presOf" srcId="{A52D7294-27C7-D349-AEAB-F95D943B79A1}" destId="{60CDDF52-26C1-F24B-B1B7-42A502D465E9}" srcOrd="0" destOrd="0" presId="urn:microsoft.com/office/officeart/2005/8/layout/StepDownProcess"/>
    <dgm:cxn modelId="{F1E23946-D414-F94F-B6ED-89F33F01E1AB}" type="presOf" srcId="{6C80FBB8-2B44-A940-9CCE-A941ABF7AFBD}" destId="{F40AF6F5-350F-7249-A5F2-A744044A2851}" srcOrd="0" destOrd="0" presId="urn:microsoft.com/office/officeart/2005/8/layout/StepDownProcess"/>
    <dgm:cxn modelId="{1F265210-30D0-E347-AA99-6904CF093438}" type="presOf" srcId="{784EDE46-60AF-BE42-9DE2-8C3E5473ADCF}" destId="{9CD9FF4C-01BF-D749-A3BA-901E6BDF45B6}" srcOrd="0" destOrd="0" presId="urn:microsoft.com/office/officeart/2005/8/layout/StepDownProcess"/>
    <dgm:cxn modelId="{96F7B678-E448-9347-B1FC-3878BE3EAB46}" srcId="{784EDE46-60AF-BE42-9DE2-8C3E5473ADCF}" destId="{F505B4CD-C531-F449-B1F0-2D3D25E56625}" srcOrd="1" destOrd="0" parTransId="{61809910-6B44-A448-9104-0F7EE2281CD7}" sibTransId="{AA8FED2C-2967-5F40-8BA3-C45D622440C3}"/>
    <dgm:cxn modelId="{9E53A2A5-EE44-D049-A9DB-EB22C066C882}" srcId="{784EDE46-60AF-BE42-9DE2-8C3E5473ADCF}" destId="{A52D7294-27C7-D349-AEAB-F95D943B79A1}" srcOrd="0" destOrd="0" parTransId="{1A9DCECD-1851-2641-A63E-905B6607A6BD}" sibTransId="{8566912B-8138-3841-AEAF-B494DD1F02FD}"/>
    <dgm:cxn modelId="{60235665-98BF-874D-A720-A41F75163F96}" srcId="{784EDE46-60AF-BE42-9DE2-8C3E5473ADCF}" destId="{063D03FB-1262-B849-805F-2867AE99AF8D}" srcOrd="3" destOrd="0" parTransId="{F11D48E0-C9EB-D84E-9A12-6FEEFF0FFC29}" sibTransId="{A380B46A-D1E2-944D-AB4D-677C94B95882}"/>
    <dgm:cxn modelId="{EF64E64B-70E6-B942-B01F-7CE81C9B3460}" type="presOf" srcId="{F505B4CD-C531-F449-B1F0-2D3D25E56625}" destId="{107D8D75-F085-0548-858A-0CFB9762EC61}" srcOrd="0" destOrd="0" presId="urn:microsoft.com/office/officeart/2005/8/layout/StepDownProcess"/>
    <dgm:cxn modelId="{10A1399A-57C3-2243-96AF-A3406E0DF7C5}" srcId="{784EDE46-60AF-BE42-9DE2-8C3E5473ADCF}" destId="{6C80FBB8-2B44-A940-9CCE-A941ABF7AFBD}" srcOrd="2" destOrd="0" parTransId="{0126C525-D292-3A42-9231-C80782319147}" sibTransId="{15A85946-EC15-3149-BA80-94B99672B31A}"/>
    <dgm:cxn modelId="{A7278203-DFDC-5940-A32E-D4F76675C957}" type="presParOf" srcId="{9CD9FF4C-01BF-D749-A3BA-901E6BDF45B6}" destId="{A257BD8B-F171-C84C-B7C1-FCA696D1404F}" srcOrd="0" destOrd="0" presId="urn:microsoft.com/office/officeart/2005/8/layout/StepDownProcess"/>
    <dgm:cxn modelId="{EDF71A3A-C582-D246-A47F-1900885FDACB}" type="presParOf" srcId="{A257BD8B-F171-C84C-B7C1-FCA696D1404F}" destId="{0758E876-12E7-6B4D-90FA-2EA2D822B402}" srcOrd="0" destOrd="0" presId="urn:microsoft.com/office/officeart/2005/8/layout/StepDownProcess"/>
    <dgm:cxn modelId="{2D05613C-BB14-8744-AB3E-E1D1B1266B71}" type="presParOf" srcId="{A257BD8B-F171-C84C-B7C1-FCA696D1404F}" destId="{60CDDF52-26C1-F24B-B1B7-42A502D465E9}" srcOrd="1" destOrd="0" presId="urn:microsoft.com/office/officeart/2005/8/layout/StepDownProcess"/>
    <dgm:cxn modelId="{D0DE1CA4-C2C5-FB44-9A5F-1295F34F806C}" type="presParOf" srcId="{A257BD8B-F171-C84C-B7C1-FCA696D1404F}" destId="{7586D054-9A99-2446-8F82-4844D662C5BC}" srcOrd="2" destOrd="0" presId="urn:microsoft.com/office/officeart/2005/8/layout/StepDownProcess"/>
    <dgm:cxn modelId="{98AE4684-CE12-8D4B-BAFC-36A365706147}" type="presParOf" srcId="{9CD9FF4C-01BF-D749-A3BA-901E6BDF45B6}" destId="{110E89B7-9906-DE48-A436-544F7E064489}" srcOrd="1" destOrd="0" presId="urn:microsoft.com/office/officeart/2005/8/layout/StepDownProcess"/>
    <dgm:cxn modelId="{996AC1C8-6144-364C-9C80-AA7E3E233261}" type="presParOf" srcId="{9CD9FF4C-01BF-D749-A3BA-901E6BDF45B6}" destId="{CE59C7BA-68BB-6E43-8785-CB8E8B8FAB6E}" srcOrd="2" destOrd="0" presId="urn:microsoft.com/office/officeart/2005/8/layout/StepDownProcess"/>
    <dgm:cxn modelId="{F583E7B5-30DE-3F43-9EA9-FC245E1B5736}" type="presParOf" srcId="{CE59C7BA-68BB-6E43-8785-CB8E8B8FAB6E}" destId="{BECD3B27-4CF1-B744-9EB6-D7F722842953}" srcOrd="0" destOrd="0" presId="urn:microsoft.com/office/officeart/2005/8/layout/StepDownProcess"/>
    <dgm:cxn modelId="{313EE69C-4CBB-3247-AF7F-4A0CE4149A5B}" type="presParOf" srcId="{CE59C7BA-68BB-6E43-8785-CB8E8B8FAB6E}" destId="{107D8D75-F085-0548-858A-0CFB9762EC61}" srcOrd="1" destOrd="0" presId="urn:microsoft.com/office/officeart/2005/8/layout/StepDownProcess"/>
    <dgm:cxn modelId="{618D852E-2CFB-7F47-9D23-9AEEE2819E17}" type="presParOf" srcId="{CE59C7BA-68BB-6E43-8785-CB8E8B8FAB6E}" destId="{C3B21D6B-0072-8346-9323-DDDBC6DA43A3}" srcOrd="2" destOrd="0" presId="urn:microsoft.com/office/officeart/2005/8/layout/StepDownProcess"/>
    <dgm:cxn modelId="{9C11FAFC-5695-7A4B-A246-C49CF9A40A71}" type="presParOf" srcId="{9CD9FF4C-01BF-D749-A3BA-901E6BDF45B6}" destId="{7951E0EC-D55B-4948-96D4-2C29D3BD3B49}" srcOrd="3" destOrd="0" presId="urn:microsoft.com/office/officeart/2005/8/layout/StepDownProcess"/>
    <dgm:cxn modelId="{D6242AB7-14EF-C249-81E2-F2AF2BD4DD1E}" type="presParOf" srcId="{9CD9FF4C-01BF-D749-A3BA-901E6BDF45B6}" destId="{99C53637-4C89-234E-9681-0F5B9B10BFF0}" srcOrd="4" destOrd="0" presId="urn:microsoft.com/office/officeart/2005/8/layout/StepDownProcess"/>
    <dgm:cxn modelId="{C667FFF7-1269-F24B-8BED-241E9EC6924D}" type="presParOf" srcId="{99C53637-4C89-234E-9681-0F5B9B10BFF0}" destId="{1ECA273E-9885-D540-971E-0E4E1D547697}" srcOrd="0" destOrd="0" presId="urn:microsoft.com/office/officeart/2005/8/layout/StepDownProcess"/>
    <dgm:cxn modelId="{E0678245-CD7A-3A40-9F57-788C30BFB25D}" type="presParOf" srcId="{99C53637-4C89-234E-9681-0F5B9B10BFF0}" destId="{F40AF6F5-350F-7249-A5F2-A744044A2851}" srcOrd="1" destOrd="0" presId="urn:microsoft.com/office/officeart/2005/8/layout/StepDownProcess"/>
    <dgm:cxn modelId="{5F3B69CC-1798-FF40-A9E1-AD356691A3EE}" type="presParOf" srcId="{99C53637-4C89-234E-9681-0F5B9B10BFF0}" destId="{00008C52-F970-544A-8E11-E452AE445D40}" srcOrd="2" destOrd="0" presId="urn:microsoft.com/office/officeart/2005/8/layout/StepDownProcess"/>
    <dgm:cxn modelId="{AC2ED963-A55E-D94F-9A5B-5BA8B4ED6ABB}" type="presParOf" srcId="{9CD9FF4C-01BF-D749-A3BA-901E6BDF45B6}" destId="{8B524E71-8DDC-BF4E-9B90-6DBE04EEFAF3}" srcOrd="5" destOrd="0" presId="urn:microsoft.com/office/officeart/2005/8/layout/StepDownProcess"/>
    <dgm:cxn modelId="{52E62989-3E8D-AB4E-9C3A-947872265EA5}" type="presParOf" srcId="{9CD9FF4C-01BF-D749-A3BA-901E6BDF45B6}" destId="{F7EDDBB8-044C-4B44-AA46-BDD79E1646C7}" srcOrd="6" destOrd="0" presId="urn:microsoft.com/office/officeart/2005/8/layout/StepDownProcess"/>
    <dgm:cxn modelId="{E55C0390-6CB3-4C48-9405-85477BBF0D70}" type="presParOf" srcId="{F7EDDBB8-044C-4B44-AA46-BDD79E1646C7}" destId="{0ABBFC2E-4D6E-CF4F-84F5-36379996F2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4EDE46-60AF-BE42-9DE2-8C3E5473ADCF}"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5E967D4D-C361-FE42-99E8-B3E32FB36E03}">
      <dgm:prSet/>
      <dgm:spPr/>
      <dgm:t>
        <a:bodyPr/>
        <a:lstStyle/>
        <a:p>
          <a:r>
            <a:rPr lang="en-US" dirty="0" smtClean="0"/>
            <a:t>Where does this fit?</a:t>
          </a:r>
          <a:endParaRPr lang="en-US" dirty="0"/>
        </a:p>
      </dgm:t>
    </dgm:pt>
    <dgm:pt modelId="{4850A8D1-DEFA-BF45-82B6-9232ED9F7F54}" type="parTrans" cxnId="{E023C76F-67DF-5049-989B-6A3782C3494E}">
      <dgm:prSet/>
      <dgm:spPr/>
      <dgm:t>
        <a:bodyPr/>
        <a:lstStyle/>
        <a:p>
          <a:endParaRPr lang="en-US"/>
        </a:p>
      </dgm:t>
    </dgm:pt>
    <dgm:pt modelId="{7F629EA2-AD37-4741-9334-9DFB4430A9DD}" type="sibTrans" cxnId="{E023C76F-67DF-5049-989B-6A3782C3494E}">
      <dgm:prSet/>
      <dgm:spPr/>
      <dgm:t>
        <a:bodyPr/>
        <a:lstStyle/>
        <a:p>
          <a:endParaRPr lang="en-US"/>
        </a:p>
      </dgm:t>
    </dgm:pt>
    <dgm:pt modelId="{4BA9D07E-FEE0-2D47-BE2B-A46D6E656369}">
      <dgm:prSet/>
      <dgm:spPr/>
      <dgm:t>
        <a:bodyPr/>
        <a:lstStyle/>
        <a:p>
          <a:r>
            <a:rPr lang="en-US" dirty="0" smtClean="0"/>
            <a:t>Build simplest component which achieves goals</a:t>
          </a:r>
          <a:endParaRPr lang="en-US" dirty="0"/>
        </a:p>
      </dgm:t>
    </dgm:pt>
    <dgm:pt modelId="{0FF33456-4E8E-2747-A595-C0EC4B615575}" type="parTrans" cxnId="{A30E79AC-C855-2C47-9760-084A5EDFC80F}">
      <dgm:prSet/>
      <dgm:spPr/>
      <dgm:t>
        <a:bodyPr/>
        <a:lstStyle/>
        <a:p>
          <a:endParaRPr lang="en-US"/>
        </a:p>
      </dgm:t>
    </dgm:pt>
    <dgm:pt modelId="{B13DE5FA-BDD1-3D4B-B04B-9001F1D8A85E}" type="sibTrans" cxnId="{A30E79AC-C855-2C47-9760-084A5EDFC80F}">
      <dgm:prSet/>
      <dgm:spPr/>
      <dgm:t>
        <a:bodyPr/>
        <a:lstStyle/>
        <a:p>
          <a:endParaRPr lang="en-US"/>
        </a:p>
      </dgm:t>
    </dgm:pt>
    <dgm:pt modelId="{62DC7ED9-ACE1-3C4E-867B-D9FA794FAFA7}">
      <dgm:prSet/>
      <dgm:spPr/>
      <dgm:t>
        <a:bodyPr/>
        <a:lstStyle/>
        <a:p>
          <a:r>
            <a:rPr lang="en-US" dirty="0" smtClean="0"/>
            <a:t>Consume in products</a:t>
          </a:r>
          <a:endParaRPr lang="en-US" dirty="0"/>
        </a:p>
      </dgm:t>
    </dgm:pt>
    <dgm:pt modelId="{4217644B-86F9-3E4B-92D9-1BEA76C3A33D}" type="parTrans" cxnId="{649F9F78-743B-A64C-A4D6-8BE52B1C1C8A}">
      <dgm:prSet/>
      <dgm:spPr/>
      <dgm:t>
        <a:bodyPr/>
        <a:lstStyle/>
        <a:p>
          <a:endParaRPr lang="en-US"/>
        </a:p>
      </dgm:t>
    </dgm:pt>
    <dgm:pt modelId="{2116898E-83B3-B147-B86D-A231CA5F5F90}" type="sibTrans" cxnId="{649F9F78-743B-A64C-A4D6-8BE52B1C1C8A}">
      <dgm:prSet/>
      <dgm:spPr/>
      <dgm:t>
        <a:bodyPr/>
        <a:lstStyle/>
        <a:p>
          <a:endParaRPr lang="en-US"/>
        </a:p>
      </dgm:t>
    </dgm:pt>
    <dgm:pt modelId="{6439757F-BF65-5643-8A5E-A741D737F7F0}">
      <dgm:prSet/>
      <dgm:spPr/>
      <dgm:t>
        <a:bodyPr/>
        <a:lstStyle/>
        <a:p>
          <a:r>
            <a:rPr lang="en-US" dirty="0" smtClean="0"/>
            <a:t>Plan &amp; Design</a:t>
          </a:r>
          <a:endParaRPr lang="en-US" dirty="0"/>
        </a:p>
      </dgm:t>
    </dgm:pt>
    <dgm:pt modelId="{7F366E74-3F54-A546-B741-DB55380A1BC1}" type="parTrans" cxnId="{540311D9-C3DF-0C4C-9F00-808365EB61EF}">
      <dgm:prSet/>
      <dgm:spPr/>
    </dgm:pt>
    <dgm:pt modelId="{5B5F1800-198C-DA41-AC90-F1961A94D6EB}" type="sibTrans" cxnId="{540311D9-C3DF-0C4C-9F00-808365EB61EF}">
      <dgm:prSet/>
      <dgm:spPr/>
    </dgm:pt>
    <dgm:pt modelId="{9CD9FF4C-01BF-D749-A3BA-901E6BDF45B6}" type="pres">
      <dgm:prSet presAssocID="{784EDE46-60AF-BE42-9DE2-8C3E5473ADCF}" presName="rootnode" presStyleCnt="0">
        <dgm:presLayoutVars>
          <dgm:chMax/>
          <dgm:chPref/>
          <dgm:dir/>
          <dgm:animLvl val="lvl"/>
        </dgm:presLayoutVars>
      </dgm:prSet>
      <dgm:spPr/>
      <dgm:t>
        <a:bodyPr/>
        <a:lstStyle/>
        <a:p>
          <a:endParaRPr lang="en-US"/>
        </a:p>
      </dgm:t>
    </dgm:pt>
    <dgm:pt modelId="{AE8ED142-AD66-6A45-B60C-EB5681D2BA88}" type="pres">
      <dgm:prSet presAssocID="{5E967D4D-C361-FE42-99E8-B3E32FB36E03}" presName="composite" presStyleCnt="0"/>
      <dgm:spPr/>
    </dgm:pt>
    <dgm:pt modelId="{AF62A1CA-0596-1846-901C-8D6A952F7846}" type="pres">
      <dgm:prSet presAssocID="{5E967D4D-C361-FE42-99E8-B3E32FB36E03}" presName="bentUpArrow1" presStyleLbl="alignImgPlace1" presStyleIdx="0" presStyleCnt="3"/>
      <dgm:spPr/>
    </dgm:pt>
    <dgm:pt modelId="{67CF137F-3F2B-0A4B-9B39-87189332B36C}" type="pres">
      <dgm:prSet presAssocID="{5E967D4D-C361-FE42-99E8-B3E32FB36E03}" presName="ParentText" presStyleLbl="node1" presStyleIdx="0" presStyleCnt="4">
        <dgm:presLayoutVars>
          <dgm:chMax val="1"/>
          <dgm:chPref val="1"/>
          <dgm:bulletEnabled val="1"/>
        </dgm:presLayoutVars>
      </dgm:prSet>
      <dgm:spPr/>
      <dgm:t>
        <a:bodyPr/>
        <a:lstStyle/>
        <a:p>
          <a:endParaRPr lang="en-US"/>
        </a:p>
      </dgm:t>
    </dgm:pt>
    <dgm:pt modelId="{9AB31168-BEC5-C640-ACAA-6C2A9460A4E2}" type="pres">
      <dgm:prSet presAssocID="{5E967D4D-C361-FE42-99E8-B3E32FB36E03}" presName="ChildText" presStyleLbl="revTx" presStyleIdx="0" presStyleCnt="3">
        <dgm:presLayoutVars>
          <dgm:chMax val="0"/>
          <dgm:chPref val="0"/>
          <dgm:bulletEnabled val="1"/>
        </dgm:presLayoutVars>
      </dgm:prSet>
      <dgm:spPr/>
    </dgm:pt>
    <dgm:pt modelId="{A32E2207-CC06-3A45-86ED-6D7A50E0EB55}" type="pres">
      <dgm:prSet presAssocID="{7F629EA2-AD37-4741-9334-9DFB4430A9DD}" presName="sibTrans" presStyleCnt="0"/>
      <dgm:spPr/>
    </dgm:pt>
    <dgm:pt modelId="{E673C3D0-4A8B-9B43-B0C5-E4580B2994AE}" type="pres">
      <dgm:prSet presAssocID="{6439757F-BF65-5643-8A5E-A741D737F7F0}" presName="composite" presStyleCnt="0"/>
      <dgm:spPr/>
    </dgm:pt>
    <dgm:pt modelId="{66E1EA05-88CC-0F40-9E2B-F70EF1F8AF8C}" type="pres">
      <dgm:prSet presAssocID="{6439757F-BF65-5643-8A5E-A741D737F7F0}" presName="bentUpArrow1" presStyleLbl="alignImgPlace1" presStyleIdx="1" presStyleCnt="3"/>
      <dgm:spPr/>
    </dgm:pt>
    <dgm:pt modelId="{E750E612-CFF9-BF40-ABCC-4C04CB808BEF}" type="pres">
      <dgm:prSet presAssocID="{6439757F-BF65-5643-8A5E-A741D737F7F0}" presName="ParentText" presStyleLbl="node1" presStyleIdx="1" presStyleCnt="4">
        <dgm:presLayoutVars>
          <dgm:chMax val="1"/>
          <dgm:chPref val="1"/>
          <dgm:bulletEnabled val="1"/>
        </dgm:presLayoutVars>
      </dgm:prSet>
      <dgm:spPr/>
      <dgm:t>
        <a:bodyPr/>
        <a:lstStyle/>
        <a:p>
          <a:endParaRPr lang="en-US"/>
        </a:p>
      </dgm:t>
    </dgm:pt>
    <dgm:pt modelId="{36AB7F24-789D-714A-A325-754994A8A742}" type="pres">
      <dgm:prSet presAssocID="{6439757F-BF65-5643-8A5E-A741D737F7F0}" presName="ChildText" presStyleLbl="revTx" presStyleIdx="1" presStyleCnt="3">
        <dgm:presLayoutVars>
          <dgm:chMax val="0"/>
          <dgm:chPref val="0"/>
          <dgm:bulletEnabled val="1"/>
        </dgm:presLayoutVars>
      </dgm:prSet>
      <dgm:spPr/>
    </dgm:pt>
    <dgm:pt modelId="{EDFA77F6-F8A6-E94E-8758-F727D587E7E2}" type="pres">
      <dgm:prSet presAssocID="{5B5F1800-198C-DA41-AC90-F1961A94D6EB}" presName="sibTrans" presStyleCnt="0"/>
      <dgm:spPr/>
    </dgm:pt>
    <dgm:pt modelId="{D21521C5-C02B-884A-9F13-98C3C243010A}" type="pres">
      <dgm:prSet presAssocID="{4BA9D07E-FEE0-2D47-BE2B-A46D6E656369}" presName="composite" presStyleCnt="0"/>
      <dgm:spPr/>
    </dgm:pt>
    <dgm:pt modelId="{1179B72E-55F8-9F46-82DE-5C4480B1455E}" type="pres">
      <dgm:prSet presAssocID="{4BA9D07E-FEE0-2D47-BE2B-A46D6E656369}" presName="bentUpArrow1" presStyleLbl="alignImgPlace1" presStyleIdx="2" presStyleCnt="3"/>
      <dgm:spPr/>
    </dgm:pt>
    <dgm:pt modelId="{D69FD6CC-AABD-B440-835A-3B2C436F5E9D}" type="pres">
      <dgm:prSet presAssocID="{4BA9D07E-FEE0-2D47-BE2B-A46D6E656369}" presName="ParentText" presStyleLbl="node1" presStyleIdx="2" presStyleCnt="4">
        <dgm:presLayoutVars>
          <dgm:chMax val="1"/>
          <dgm:chPref val="1"/>
          <dgm:bulletEnabled val="1"/>
        </dgm:presLayoutVars>
      </dgm:prSet>
      <dgm:spPr/>
      <dgm:t>
        <a:bodyPr/>
        <a:lstStyle/>
        <a:p>
          <a:endParaRPr lang="en-US"/>
        </a:p>
      </dgm:t>
    </dgm:pt>
    <dgm:pt modelId="{489B304A-9307-444E-9773-2579B1D57CFA}" type="pres">
      <dgm:prSet presAssocID="{4BA9D07E-FEE0-2D47-BE2B-A46D6E656369}" presName="ChildText" presStyleLbl="revTx" presStyleIdx="2" presStyleCnt="3">
        <dgm:presLayoutVars>
          <dgm:chMax val="0"/>
          <dgm:chPref val="0"/>
          <dgm:bulletEnabled val="1"/>
        </dgm:presLayoutVars>
      </dgm:prSet>
      <dgm:spPr/>
    </dgm:pt>
    <dgm:pt modelId="{568272A1-EE2E-F748-B03E-95F6037FBCC2}" type="pres">
      <dgm:prSet presAssocID="{B13DE5FA-BDD1-3D4B-B04B-9001F1D8A85E}" presName="sibTrans" presStyleCnt="0"/>
      <dgm:spPr/>
    </dgm:pt>
    <dgm:pt modelId="{76814C7B-8794-D24D-8EBF-0F3F2C22E11E}" type="pres">
      <dgm:prSet presAssocID="{62DC7ED9-ACE1-3C4E-867B-D9FA794FAFA7}" presName="composite" presStyleCnt="0"/>
      <dgm:spPr/>
    </dgm:pt>
    <dgm:pt modelId="{579ED259-F93F-D041-A8D0-419205EAB8BD}" type="pres">
      <dgm:prSet presAssocID="{62DC7ED9-ACE1-3C4E-867B-D9FA794FAFA7}" presName="ParentText" presStyleLbl="node1" presStyleIdx="3" presStyleCnt="4">
        <dgm:presLayoutVars>
          <dgm:chMax val="1"/>
          <dgm:chPref val="1"/>
          <dgm:bulletEnabled val="1"/>
        </dgm:presLayoutVars>
      </dgm:prSet>
      <dgm:spPr/>
      <dgm:t>
        <a:bodyPr/>
        <a:lstStyle/>
        <a:p>
          <a:endParaRPr lang="en-US"/>
        </a:p>
      </dgm:t>
    </dgm:pt>
  </dgm:ptLst>
  <dgm:cxnLst>
    <dgm:cxn modelId="{6BB44DD5-8BE1-3748-9841-A7734FD3AE40}" type="presOf" srcId="{6439757F-BF65-5643-8A5E-A741D737F7F0}" destId="{E750E612-CFF9-BF40-ABCC-4C04CB808BEF}" srcOrd="0" destOrd="0" presId="urn:microsoft.com/office/officeart/2005/8/layout/StepDownProcess"/>
    <dgm:cxn modelId="{A30E79AC-C855-2C47-9760-084A5EDFC80F}" srcId="{784EDE46-60AF-BE42-9DE2-8C3E5473ADCF}" destId="{4BA9D07E-FEE0-2D47-BE2B-A46D6E656369}" srcOrd="2" destOrd="0" parTransId="{0FF33456-4E8E-2747-A595-C0EC4B615575}" sibTransId="{B13DE5FA-BDD1-3D4B-B04B-9001F1D8A85E}"/>
    <dgm:cxn modelId="{649F9F78-743B-A64C-A4D6-8BE52B1C1C8A}" srcId="{784EDE46-60AF-BE42-9DE2-8C3E5473ADCF}" destId="{62DC7ED9-ACE1-3C4E-867B-D9FA794FAFA7}" srcOrd="3" destOrd="0" parTransId="{4217644B-86F9-3E4B-92D9-1BEA76C3A33D}" sibTransId="{2116898E-83B3-B147-B86D-A231CA5F5F90}"/>
    <dgm:cxn modelId="{346E5201-F465-6049-B0C0-CDDA3FFC0A2B}" type="presOf" srcId="{4BA9D07E-FEE0-2D47-BE2B-A46D6E656369}" destId="{D69FD6CC-AABD-B440-835A-3B2C436F5E9D}" srcOrd="0" destOrd="0" presId="urn:microsoft.com/office/officeart/2005/8/layout/StepDownProcess"/>
    <dgm:cxn modelId="{540311D9-C3DF-0C4C-9F00-808365EB61EF}" srcId="{784EDE46-60AF-BE42-9DE2-8C3E5473ADCF}" destId="{6439757F-BF65-5643-8A5E-A741D737F7F0}" srcOrd="1" destOrd="0" parTransId="{7F366E74-3F54-A546-B741-DB55380A1BC1}" sibTransId="{5B5F1800-198C-DA41-AC90-F1961A94D6EB}"/>
    <dgm:cxn modelId="{E023C76F-67DF-5049-989B-6A3782C3494E}" srcId="{784EDE46-60AF-BE42-9DE2-8C3E5473ADCF}" destId="{5E967D4D-C361-FE42-99E8-B3E32FB36E03}" srcOrd="0" destOrd="0" parTransId="{4850A8D1-DEFA-BF45-82B6-9232ED9F7F54}" sibTransId="{7F629EA2-AD37-4741-9334-9DFB4430A9DD}"/>
    <dgm:cxn modelId="{B9BA8AC0-ECA7-9545-B0BE-033320185E3E}" type="presOf" srcId="{784EDE46-60AF-BE42-9DE2-8C3E5473ADCF}" destId="{9CD9FF4C-01BF-D749-A3BA-901E6BDF45B6}" srcOrd="0" destOrd="0" presId="urn:microsoft.com/office/officeart/2005/8/layout/StepDownProcess"/>
    <dgm:cxn modelId="{51A76508-BCFA-C642-BFE2-C0AEB94F1CF9}" type="presOf" srcId="{5E967D4D-C361-FE42-99E8-B3E32FB36E03}" destId="{67CF137F-3F2B-0A4B-9B39-87189332B36C}" srcOrd="0" destOrd="0" presId="urn:microsoft.com/office/officeart/2005/8/layout/StepDownProcess"/>
    <dgm:cxn modelId="{D7730DA6-5DF3-ED46-82C6-089AD886E80D}" type="presOf" srcId="{62DC7ED9-ACE1-3C4E-867B-D9FA794FAFA7}" destId="{579ED259-F93F-D041-A8D0-419205EAB8BD}" srcOrd="0" destOrd="0" presId="urn:microsoft.com/office/officeart/2005/8/layout/StepDownProcess"/>
    <dgm:cxn modelId="{02EB5F47-795C-2742-8BE2-618F1E2ADA9E}" type="presParOf" srcId="{9CD9FF4C-01BF-D749-A3BA-901E6BDF45B6}" destId="{AE8ED142-AD66-6A45-B60C-EB5681D2BA88}" srcOrd="0" destOrd="0" presId="urn:microsoft.com/office/officeart/2005/8/layout/StepDownProcess"/>
    <dgm:cxn modelId="{2AF38ED7-B851-8948-A89B-E8C0F7915A67}" type="presParOf" srcId="{AE8ED142-AD66-6A45-B60C-EB5681D2BA88}" destId="{AF62A1CA-0596-1846-901C-8D6A952F7846}" srcOrd="0" destOrd="0" presId="urn:microsoft.com/office/officeart/2005/8/layout/StepDownProcess"/>
    <dgm:cxn modelId="{B9315BE8-5AD3-E040-AA07-B10C2DD59183}" type="presParOf" srcId="{AE8ED142-AD66-6A45-B60C-EB5681D2BA88}" destId="{67CF137F-3F2B-0A4B-9B39-87189332B36C}" srcOrd="1" destOrd="0" presId="urn:microsoft.com/office/officeart/2005/8/layout/StepDownProcess"/>
    <dgm:cxn modelId="{78271BBD-BBDD-C24E-A572-8F89429F9B2B}" type="presParOf" srcId="{AE8ED142-AD66-6A45-B60C-EB5681D2BA88}" destId="{9AB31168-BEC5-C640-ACAA-6C2A9460A4E2}" srcOrd="2" destOrd="0" presId="urn:microsoft.com/office/officeart/2005/8/layout/StepDownProcess"/>
    <dgm:cxn modelId="{BF31C33E-ACE8-294D-B59C-D2F622D11ECB}" type="presParOf" srcId="{9CD9FF4C-01BF-D749-A3BA-901E6BDF45B6}" destId="{A32E2207-CC06-3A45-86ED-6D7A50E0EB55}" srcOrd="1" destOrd="0" presId="urn:microsoft.com/office/officeart/2005/8/layout/StepDownProcess"/>
    <dgm:cxn modelId="{9E1DBE9A-059A-ED49-BDAE-2D5DB57DD1AF}" type="presParOf" srcId="{9CD9FF4C-01BF-D749-A3BA-901E6BDF45B6}" destId="{E673C3D0-4A8B-9B43-B0C5-E4580B2994AE}" srcOrd="2" destOrd="0" presId="urn:microsoft.com/office/officeart/2005/8/layout/StepDownProcess"/>
    <dgm:cxn modelId="{FFF94C04-5DE2-8A48-A9CD-F9298B294D67}" type="presParOf" srcId="{E673C3D0-4A8B-9B43-B0C5-E4580B2994AE}" destId="{66E1EA05-88CC-0F40-9E2B-F70EF1F8AF8C}" srcOrd="0" destOrd="0" presId="urn:microsoft.com/office/officeart/2005/8/layout/StepDownProcess"/>
    <dgm:cxn modelId="{BA8D8B97-7380-DB4B-B2E1-5F1038351D22}" type="presParOf" srcId="{E673C3D0-4A8B-9B43-B0C5-E4580B2994AE}" destId="{E750E612-CFF9-BF40-ABCC-4C04CB808BEF}" srcOrd="1" destOrd="0" presId="urn:microsoft.com/office/officeart/2005/8/layout/StepDownProcess"/>
    <dgm:cxn modelId="{D3407C42-E3CD-6449-ABAC-A839C2F7250F}" type="presParOf" srcId="{E673C3D0-4A8B-9B43-B0C5-E4580B2994AE}" destId="{36AB7F24-789D-714A-A325-754994A8A742}" srcOrd="2" destOrd="0" presId="urn:microsoft.com/office/officeart/2005/8/layout/StepDownProcess"/>
    <dgm:cxn modelId="{48F090F0-EAF1-944E-96D9-C92BEDB021AD}" type="presParOf" srcId="{9CD9FF4C-01BF-D749-A3BA-901E6BDF45B6}" destId="{EDFA77F6-F8A6-E94E-8758-F727D587E7E2}" srcOrd="3" destOrd="0" presId="urn:microsoft.com/office/officeart/2005/8/layout/StepDownProcess"/>
    <dgm:cxn modelId="{36D248AF-3EA2-8B4F-877B-DCA0E371E38D}" type="presParOf" srcId="{9CD9FF4C-01BF-D749-A3BA-901E6BDF45B6}" destId="{D21521C5-C02B-884A-9F13-98C3C243010A}" srcOrd="4" destOrd="0" presId="urn:microsoft.com/office/officeart/2005/8/layout/StepDownProcess"/>
    <dgm:cxn modelId="{14AC1628-B9AD-6A47-9151-B7203A9BD753}" type="presParOf" srcId="{D21521C5-C02B-884A-9F13-98C3C243010A}" destId="{1179B72E-55F8-9F46-82DE-5C4480B1455E}" srcOrd="0" destOrd="0" presId="urn:microsoft.com/office/officeart/2005/8/layout/StepDownProcess"/>
    <dgm:cxn modelId="{19B447FA-6951-C343-B9B5-3BA415CD15B4}" type="presParOf" srcId="{D21521C5-C02B-884A-9F13-98C3C243010A}" destId="{D69FD6CC-AABD-B440-835A-3B2C436F5E9D}" srcOrd="1" destOrd="0" presId="urn:microsoft.com/office/officeart/2005/8/layout/StepDownProcess"/>
    <dgm:cxn modelId="{12414DDE-8C66-6647-9367-9EEEF32B962A}" type="presParOf" srcId="{D21521C5-C02B-884A-9F13-98C3C243010A}" destId="{489B304A-9307-444E-9773-2579B1D57CFA}" srcOrd="2" destOrd="0" presId="urn:microsoft.com/office/officeart/2005/8/layout/StepDownProcess"/>
    <dgm:cxn modelId="{1C7DE402-682B-0E49-9000-6CC526EABC97}" type="presParOf" srcId="{9CD9FF4C-01BF-D749-A3BA-901E6BDF45B6}" destId="{568272A1-EE2E-F748-B03E-95F6037FBCC2}" srcOrd="5" destOrd="0" presId="urn:microsoft.com/office/officeart/2005/8/layout/StepDownProcess"/>
    <dgm:cxn modelId="{FA406F0B-30D7-6945-9434-62DABDF56F0E}" type="presParOf" srcId="{9CD9FF4C-01BF-D749-A3BA-901E6BDF45B6}" destId="{76814C7B-8794-D24D-8EBF-0F3F2C22E11E}" srcOrd="6" destOrd="0" presId="urn:microsoft.com/office/officeart/2005/8/layout/StepDownProcess"/>
    <dgm:cxn modelId="{44CDCD3F-005B-064B-8F5D-606F069A140E}" type="presParOf" srcId="{76814C7B-8794-D24D-8EBF-0F3F2C22E11E}" destId="{579ED259-F93F-D041-A8D0-419205EAB8BD}"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21A765-0CF0-FE44-A15F-BF77E010F414}" type="doc">
      <dgm:prSet loTypeId="urn:microsoft.com/office/officeart/2005/8/layout/cycle2" loCatId="" qsTypeId="urn:microsoft.com/office/officeart/2005/8/quickstyle/simple2" qsCatId="simple" csTypeId="urn:microsoft.com/office/officeart/2005/8/colors/accent1_2" csCatId="accent1" phldr="1"/>
      <dgm:spPr/>
      <dgm:t>
        <a:bodyPr/>
        <a:lstStyle/>
        <a:p>
          <a:endParaRPr lang="en-US"/>
        </a:p>
      </dgm:t>
    </dgm:pt>
    <dgm:pt modelId="{B10EF1EC-B2BD-8D45-95FE-6D63E9A9E2AE}">
      <dgm:prSet phldrT="[Text]"/>
      <dgm:spPr/>
      <dgm:t>
        <a:bodyPr/>
        <a:lstStyle/>
        <a:p>
          <a:r>
            <a:rPr lang="en-US" dirty="0" smtClean="0"/>
            <a:t>Develop component</a:t>
          </a:r>
          <a:endParaRPr lang="en-US" dirty="0"/>
        </a:p>
      </dgm:t>
    </dgm:pt>
    <dgm:pt modelId="{062FD289-F9EA-264F-B194-9938CEECF76E}" type="parTrans" cxnId="{AAAC33BA-9587-014A-84A0-35168E9E087D}">
      <dgm:prSet/>
      <dgm:spPr/>
      <dgm:t>
        <a:bodyPr/>
        <a:lstStyle/>
        <a:p>
          <a:endParaRPr lang="en-US"/>
        </a:p>
      </dgm:t>
    </dgm:pt>
    <dgm:pt modelId="{1A54007D-DC69-504B-8672-21F895CF558A}" type="sibTrans" cxnId="{AAAC33BA-9587-014A-84A0-35168E9E087D}">
      <dgm:prSet/>
      <dgm:spPr/>
      <dgm:t>
        <a:bodyPr/>
        <a:lstStyle/>
        <a:p>
          <a:endParaRPr lang="en-US"/>
        </a:p>
      </dgm:t>
    </dgm:pt>
    <dgm:pt modelId="{5B8BF7CF-1068-6A44-BE74-5C970A522C23}">
      <dgm:prSet phldrT="[Text]"/>
      <dgm:spPr/>
      <dgm:t>
        <a:bodyPr/>
        <a:lstStyle/>
        <a:p>
          <a:r>
            <a:rPr lang="en-US" dirty="0" smtClean="0"/>
            <a:t>Install / test integration in product</a:t>
          </a:r>
          <a:endParaRPr lang="en-US" dirty="0"/>
        </a:p>
      </dgm:t>
    </dgm:pt>
    <dgm:pt modelId="{D2926824-59EC-C74C-B518-68BC39C8EEFD}" type="parTrans" cxnId="{BA8793CC-7E4B-EA49-A5E8-2E9D9CD8FE4B}">
      <dgm:prSet/>
      <dgm:spPr/>
      <dgm:t>
        <a:bodyPr/>
        <a:lstStyle/>
        <a:p>
          <a:endParaRPr lang="en-US"/>
        </a:p>
      </dgm:t>
    </dgm:pt>
    <dgm:pt modelId="{D3DCFD58-0B55-5A41-A8C5-AEA6D30C3B88}" type="sibTrans" cxnId="{BA8793CC-7E4B-EA49-A5E8-2E9D9CD8FE4B}">
      <dgm:prSet/>
      <dgm:spPr/>
      <dgm:t>
        <a:bodyPr/>
        <a:lstStyle/>
        <a:p>
          <a:endParaRPr lang="en-US"/>
        </a:p>
      </dgm:t>
    </dgm:pt>
    <dgm:pt modelId="{DFA3B7D1-441E-9647-889F-BE7DFA393CD5}">
      <dgm:prSet phldrT="[Text]"/>
      <dgm:spPr/>
      <dgm:t>
        <a:bodyPr/>
        <a:lstStyle/>
        <a:p>
          <a:r>
            <a:rPr lang="en-US" dirty="0" smtClean="0"/>
            <a:t>Setup API, release</a:t>
          </a:r>
          <a:endParaRPr lang="en-US" dirty="0"/>
        </a:p>
      </dgm:t>
    </dgm:pt>
    <dgm:pt modelId="{BBA018F4-D863-C347-9B9E-B60BFBF5208C}" type="parTrans" cxnId="{A46D2846-643F-C54D-A8A4-6D93274F5C35}">
      <dgm:prSet/>
      <dgm:spPr/>
      <dgm:t>
        <a:bodyPr/>
        <a:lstStyle/>
        <a:p>
          <a:endParaRPr lang="en-US"/>
        </a:p>
      </dgm:t>
    </dgm:pt>
    <dgm:pt modelId="{7A92F6DA-9FD2-9E4F-84A0-CB5D9C045F14}" type="sibTrans" cxnId="{A46D2846-643F-C54D-A8A4-6D93274F5C35}">
      <dgm:prSet/>
      <dgm:spPr/>
      <dgm:t>
        <a:bodyPr/>
        <a:lstStyle/>
        <a:p>
          <a:endParaRPr lang="en-US"/>
        </a:p>
      </dgm:t>
    </dgm:pt>
    <dgm:pt modelId="{90ACD4DE-9309-144A-BA7E-C15C082B957A}">
      <dgm:prSet phldrT="[Text]"/>
      <dgm:spPr/>
      <dgm:t>
        <a:bodyPr/>
        <a:lstStyle/>
        <a:p>
          <a:r>
            <a:rPr lang="en-US" dirty="0" smtClean="0"/>
            <a:t>Publish pre-release </a:t>
          </a:r>
          <a:r>
            <a:rPr lang="en-US" dirty="0" err="1" smtClean="0"/>
            <a:t>npm</a:t>
          </a:r>
          <a:r>
            <a:rPr lang="en-US" dirty="0" smtClean="0"/>
            <a:t> package</a:t>
          </a:r>
          <a:endParaRPr lang="en-US" dirty="0"/>
        </a:p>
      </dgm:t>
    </dgm:pt>
    <dgm:pt modelId="{D824674A-87B9-394C-8758-0464EEFBB7CF}" type="parTrans" cxnId="{5E9E9BAB-1938-5E44-B6F2-8982BBC484BD}">
      <dgm:prSet/>
      <dgm:spPr/>
      <dgm:t>
        <a:bodyPr/>
        <a:lstStyle/>
        <a:p>
          <a:endParaRPr lang="en-US"/>
        </a:p>
      </dgm:t>
    </dgm:pt>
    <dgm:pt modelId="{8E288055-979D-C64A-87AC-C45F880FE8F3}" type="sibTrans" cxnId="{5E9E9BAB-1938-5E44-B6F2-8982BBC484BD}">
      <dgm:prSet/>
      <dgm:spPr/>
      <dgm:t>
        <a:bodyPr/>
        <a:lstStyle/>
        <a:p>
          <a:endParaRPr lang="en-US"/>
        </a:p>
      </dgm:t>
    </dgm:pt>
    <dgm:pt modelId="{86CB3958-80CB-3446-B5C0-ECB6BFB6FA14}" type="pres">
      <dgm:prSet presAssocID="{3E21A765-0CF0-FE44-A15F-BF77E010F414}" presName="cycle" presStyleCnt="0">
        <dgm:presLayoutVars>
          <dgm:dir/>
          <dgm:resizeHandles val="exact"/>
        </dgm:presLayoutVars>
      </dgm:prSet>
      <dgm:spPr/>
      <dgm:t>
        <a:bodyPr/>
        <a:lstStyle/>
        <a:p>
          <a:endParaRPr lang="en-US"/>
        </a:p>
      </dgm:t>
    </dgm:pt>
    <dgm:pt modelId="{4E0EBE0D-B0D9-6E42-A9A4-D3273F5D2D31}" type="pres">
      <dgm:prSet presAssocID="{B10EF1EC-B2BD-8D45-95FE-6D63E9A9E2AE}" presName="node" presStyleLbl="node1" presStyleIdx="0" presStyleCnt="4">
        <dgm:presLayoutVars>
          <dgm:bulletEnabled val="1"/>
        </dgm:presLayoutVars>
      </dgm:prSet>
      <dgm:spPr/>
      <dgm:t>
        <a:bodyPr/>
        <a:lstStyle/>
        <a:p>
          <a:endParaRPr lang="en-US"/>
        </a:p>
      </dgm:t>
    </dgm:pt>
    <dgm:pt modelId="{28DF56D1-991D-BB4E-AA1A-465E5DCF816C}" type="pres">
      <dgm:prSet presAssocID="{1A54007D-DC69-504B-8672-21F895CF558A}" presName="sibTrans" presStyleLbl="sibTrans2D1" presStyleIdx="0" presStyleCnt="4"/>
      <dgm:spPr/>
      <dgm:t>
        <a:bodyPr/>
        <a:lstStyle/>
        <a:p>
          <a:endParaRPr lang="en-US"/>
        </a:p>
      </dgm:t>
    </dgm:pt>
    <dgm:pt modelId="{76FB0B4D-C89A-2E4F-935D-A931B8DB73AC}" type="pres">
      <dgm:prSet presAssocID="{1A54007D-DC69-504B-8672-21F895CF558A}" presName="connectorText" presStyleLbl="sibTrans2D1" presStyleIdx="0" presStyleCnt="4"/>
      <dgm:spPr/>
      <dgm:t>
        <a:bodyPr/>
        <a:lstStyle/>
        <a:p>
          <a:endParaRPr lang="en-US"/>
        </a:p>
      </dgm:t>
    </dgm:pt>
    <dgm:pt modelId="{89CDB9E8-A7A5-D644-9AEE-B2022AA2222A}" type="pres">
      <dgm:prSet presAssocID="{90ACD4DE-9309-144A-BA7E-C15C082B957A}" presName="node" presStyleLbl="node1" presStyleIdx="1" presStyleCnt="4">
        <dgm:presLayoutVars>
          <dgm:bulletEnabled val="1"/>
        </dgm:presLayoutVars>
      </dgm:prSet>
      <dgm:spPr/>
      <dgm:t>
        <a:bodyPr/>
        <a:lstStyle/>
        <a:p>
          <a:endParaRPr lang="en-US"/>
        </a:p>
      </dgm:t>
    </dgm:pt>
    <dgm:pt modelId="{5E1387CA-FAD9-544B-88B3-7B59AF0E5892}" type="pres">
      <dgm:prSet presAssocID="{8E288055-979D-C64A-87AC-C45F880FE8F3}" presName="sibTrans" presStyleLbl="sibTrans2D1" presStyleIdx="1" presStyleCnt="4"/>
      <dgm:spPr/>
      <dgm:t>
        <a:bodyPr/>
        <a:lstStyle/>
        <a:p>
          <a:endParaRPr lang="en-US"/>
        </a:p>
      </dgm:t>
    </dgm:pt>
    <dgm:pt modelId="{1CDCFDBA-091C-D440-B0B0-7911C69A0807}" type="pres">
      <dgm:prSet presAssocID="{8E288055-979D-C64A-87AC-C45F880FE8F3}" presName="connectorText" presStyleLbl="sibTrans2D1" presStyleIdx="1" presStyleCnt="4"/>
      <dgm:spPr/>
      <dgm:t>
        <a:bodyPr/>
        <a:lstStyle/>
        <a:p>
          <a:endParaRPr lang="en-US"/>
        </a:p>
      </dgm:t>
    </dgm:pt>
    <dgm:pt modelId="{EDB25328-F39D-CB4A-A841-B060F679E7A3}" type="pres">
      <dgm:prSet presAssocID="{DFA3B7D1-441E-9647-889F-BE7DFA393CD5}" presName="node" presStyleLbl="node1" presStyleIdx="2" presStyleCnt="4">
        <dgm:presLayoutVars>
          <dgm:bulletEnabled val="1"/>
        </dgm:presLayoutVars>
      </dgm:prSet>
      <dgm:spPr/>
      <dgm:t>
        <a:bodyPr/>
        <a:lstStyle/>
        <a:p>
          <a:endParaRPr lang="en-US"/>
        </a:p>
      </dgm:t>
    </dgm:pt>
    <dgm:pt modelId="{D6029F4E-11F9-E544-9C3E-014EFA78FF23}" type="pres">
      <dgm:prSet presAssocID="{7A92F6DA-9FD2-9E4F-84A0-CB5D9C045F14}" presName="sibTrans" presStyleLbl="sibTrans2D1" presStyleIdx="2" presStyleCnt="4"/>
      <dgm:spPr/>
      <dgm:t>
        <a:bodyPr/>
        <a:lstStyle/>
        <a:p>
          <a:endParaRPr lang="en-US"/>
        </a:p>
      </dgm:t>
    </dgm:pt>
    <dgm:pt modelId="{6E439B6F-05C4-2842-A0E8-09FD5BD5BAD8}" type="pres">
      <dgm:prSet presAssocID="{7A92F6DA-9FD2-9E4F-84A0-CB5D9C045F14}" presName="connectorText" presStyleLbl="sibTrans2D1" presStyleIdx="2" presStyleCnt="4"/>
      <dgm:spPr/>
      <dgm:t>
        <a:bodyPr/>
        <a:lstStyle/>
        <a:p>
          <a:endParaRPr lang="en-US"/>
        </a:p>
      </dgm:t>
    </dgm:pt>
    <dgm:pt modelId="{BFC0D7B9-D0CB-CD4C-A4A1-09A7868267E3}" type="pres">
      <dgm:prSet presAssocID="{5B8BF7CF-1068-6A44-BE74-5C970A522C23}" presName="node" presStyleLbl="node1" presStyleIdx="3" presStyleCnt="4">
        <dgm:presLayoutVars>
          <dgm:bulletEnabled val="1"/>
        </dgm:presLayoutVars>
      </dgm:prSet>
      <dgm:spPr/>
      <dgm:t>
        <a:bodyPr/>
        <a:lstStyle/>
        <a:p>
          <a:endParaRPr lang="en-US"/>
        </a:p>
      </dgm:t>
    </dgm:pt>
    <dgm:pt modelId="{38C787B4-C491-D74C-A455-49F112002572}" type="pres">
      <dgm:prSet presAssocID="{D3DCFD58-0B55-5A41-A8C5-AEA6D30C3B88}" presName="sibTrans" presStyleLbl="sibTrans2D1" presStyleIdx="3" presStyleCnt="4"/>
      <dgm:spPr/>
      <dgm:t>
        <a:bodyPr/>
        <a:lstStyle/>
        <a:p>
          <a:endParaRPr lang="en-US"/>
        </a:p>
      </dgm:t>
    </dgm:pt>
    <dgm:pt modelId="{E185C346-3EC1-444D-8645-C5ADD9BC2484}" type="pres">
      <dgm:prSet presAssocID="{D3DCFD58-0B55-5A41-A8C5-AEA6D30C3B88}" presName="connectorText" presStyleLbl="sibTrans2D1" presStyleIdx="3" presStyleCnt="4"/>
      <dgm:spPr/>
      <dgm:t>
        <a:bodyPr/>
        <a:lstStyle/>
        <a:p>
          <a:endParaRPr lang="en-US"/>
        </a:p>
      </dgm:t>
    </dgm:pt>
  </dgm:ptLst>
  <dgm:cxnLst>
    <dgm:cxn modelId="{64B7E63A-2D87-1846-974B-3F44B980E14A}" type="presOf" srcId="{D3DCFD58-0B55-5A41-A8C5-AEA6D30C3B88}" destId="{E185C346-3EC1-444D-8645-C5ADD9BC2484}" srcOrd="1" destOrd="0" presId="urn:microsoft.com/office/officeart/2005/8/layout/cycle2"/>
    <dgm:cxn modelId="{0B26B683-AB58-934E-8E8D-E2E9AC27C7BF}" type="presOf" srcId="{1A54007D-DC69-504B-8672-21F895CF558A}" destId="{28DF56D1-991D-BB4E-AA1A-465E5DCF816C}" srcOrd="0" destOrd="0" presId="urn:microsoft.com/office/officeart/2005/8/layout/cycle2"/>
    <dgm:cxn modelId="{F7A36093-77B7-354C-A2A8-C5F4ED09BCC0}" type="presOf" srcId="{90ACD4DE-9309-144A-BA7E-C15C082B957A}" destId="{89CDB9E8-A7A5-D644-9AEE-B2022AA2222A}" srcOrd="0" destOrd="0" presId="urn:microsoft.com/office/officeart/2005/8/layout/cycle2"/>
    <dgm:cxn modelId="{AFCFA863-B92E-7E47-8B9E-ADC2555CC746}" type="presOf" srcId="{B10EF1EC-B2BD-8D45-95FE-6D63E9A9E2AE}" destId="{4E0EBE0D-B0D9-6E42-A9A4-D3273F5D2D31}" srcOrd="0" destOrd="0" presId="urn:microsoft.com/office/officeart/2005/8/layout/cycle2"/>
    <dgm:cxn modelId="{964C72BE-9DF4-A844-8ACD-FC9929AE08FE}" type="presOf" srcId="{DFA3B7D1-441E-9647-889F-BE7DFA393CD5}" destId="{EDB25328-F39D-CB4A-A841-B060F679E7A3}" srcOrd="0" destOrd="0" presId="urn:microsoft.com/office/officeart/2005/8/layout/cycle2"/>
    <dgm:cxn modelId="{654F6ED1-6E94-F343-90E4-8DAEA883F2E0}" type="presOf" srcId="{1A54007D-DC69-504B-8672-21F895CF558A}" destId="{76FB0B4D-C89A-2E4F-935D-A931B8DB73AC}" srcOrd="1" destOrd="0" presId="urn:microsoft.com/office/officeart/2005/8/layout/cycle2"/>
    <dgm:cxn modelId="{AAAC33BA-9587-014A-84A0-35168E9E087D}" srcId="{3E21A765-0CF0-FE44-A15F-BF77E010F414}" destId="{B10EF1EC-B2BD-8D45-95FE-6D63E9A9E2AE}" srcOrd="0" destOrd="0" parTransId="{062FD289-F9EA-264F-B194-9938CEECF76E}" sibTransId="{1A54007D-DC69-504B-8672-21F895CF558A}"/>
    <dgm:cxn modelId="{BA7CB31F-1863-D24B-ADA8-1516741E77A6}" type="presOf" srcId="{7A92F6DA-9FD2-9E4F-84A0-CB5D9C045F14}" destId="{D6029F4E-11F9-E544-9C3E-014EFA78FF23}" srcOrd="0" destOrd="0" presId="urn:microsoft.com/office/officeart/2005/8/layout/cycle2"/>
    <dgm:cxn modelId="{A46D2846-643F-C54D-A8A4-6D93274F5C35}" srcId="{3E21A765-0CF0-FE44-A15F-BF77E010F414}" destId="{DFA3B7D1-441E-9647-889F-BE7DFA393CD5}" srcOrd="2" destOrd="0" parTransId="{BBA018F4-D863-C347-9B9E-B60BFBF5208C}" sibTransId="{7A92F6DA-9FD2-9E4F-84A0-CB5D9C045F14}"/>
    <dgm:cxn modelId="{3829619A-DA1F-4945-BDEB-E97E95BEC2AE}" type="presOf" srcId="{5B8BF7CF-1068-6A44-BE74-5C970A522C23}" destId="{BFC0D7B9-D0CB-CD4C-A4A1-09A7868267E3}" srcOrd="0" destOrd="0" presId="urn:microsoft.com/office/officeart/2005/8/layout/cycle2"/>
    <dgm:cxn modelId="{CC4B0955-D149-CA46-B4D1-C3D59F194B00}" type="presOf" srcId="{3E21A765-0CF0-FE44-A15F-BF77E010F414}" destId="{86CB3958-80CB-3446-B5C0-ECB6BFB6FA14}" srcOrd="0" destOrd="0" presId="urn:microsoft.com/office/officeart/2005/8/layout/cycle2"/>
    <dgm:cxn modelId="{D141B2D3-5103-0C4D-8A9F-490E463964C4}" type="presOf" srcId="{D3DCFD58-0B55-5A41-A8C5-AEA6D30C3B88}" destId="{38C787B4-C491-D74C-A455-49F112002572}" srcOrd="0" destOrd="0" presId="urn:microsoft.com/office/officeart/2005/8/layout/cycle2"/>
    <dgm:cxn modelId="{AB1C7392-E038-814B-812E-F851A9F802FB}" type="presOf" srcId="{8E288055-979D-C64A-87AC-C45F880FE8F3}" destId="{5E1387CA-FAD9-544B-88B3-7B59AF0E5892}" srcOrd="0" destOrd="0" presId="urn:microsoft.com/office/officeart/2005/8/layout/cycle2"/>
    <dgm:cxn modelId="{BA8793CC-7E4B-EA49-A5E8-2E9D9CD8FE4B}" srcId="{3E21A765-0CF0-FE44-A15F-BF77E010F414}" destId="{5B8BF7CF-1068-6A44-BE74-5C970A522C23}" srcOrd="3" destOrd="0" parTransId="{D2926824-59EC-C74C-B518-68BC39C8EEFD}" sibTransId="{D3DCFD58-0B55-5A41-A8C5-AEA6D30C3B88}"/>
    <dgm:cxn modelId="{ECC3409D-A16C-574C-B702-A890C305BE52}" type="presOf" srcId="{7A92F6DA-9FD2-9E4F-84A0-CB5D9C045F14}" destId="{6E439B6F-05C4-2842-A0E8-09FD5BD5BAD8}" srcOrd="1" destOrd="0" presId="urn:microsoft.com/office/officeart/2005/8/layout/cycle2"/>
    <dgm:cxn modelId="{AC26538C-8468-074F-960C-6361D4B93C30}" type="presOf" srcId="{8E288055-979D-C64A-87AC-C45F880FE8F3}" destId="{1CDCFDBA-091C-D440-B0B0-7911C69A0807}" srcOrd="1" destOrd="0" presId="urn:microsoft.com/office/officeart/2005/8/layout/cycle2"/>
    <dgm:cxn modelId="{5E9E9BAB-1938-5E44-B6F2-8982BBC484BD}" srcId="{3E21A765-0CF0-FE44-A15F-BF77E010F414}" destId="{90ACD4DE-9309-144A-BA7E-C15C082B957A}" srcOrd="1" destOrd="0" parTransId="{D824674A-87B9-394C-8758-0464EEFBB7CF}" sibTransId="{8E288055-979D-C64A-87AC-C45F880FE8F3}"/>
    <dgm:cxn modelId="{7127F95D-C22B-774B-82B6-129B1C201446}" type="presParOf" srcId="{86CB3958-80CB-3446-B5C0-ECB6BFB6FA14}" destId="{4E0EBE0D-B0D9-6E42-A9A4-D3273F5D2D31}" srcOrd="0" destOrd="0" presId="urn:microsoft.com/office/officeart/2005/8/layout/cycle2"/>
    <dgm:cxn modelId="{1F22B960-4717-8846-AD9F-8032D2F5B89D}" type="presParOf" srcId="{86CB3958-80CB-3446-B5C0-ECB6BFB6FA14}" destId="{28DF56D1-991D-BB4E-AA1A-465E5DCF816C}" srcOrd="1" destOrd="0" presId="urn:microsoft.com/office/officeart/2005/8/layout/cycle2"/>
    <dgm:cxn modelId="{D8317AD6-1AE4-8640-A050-20BD7911F50B}" type="presParOf" srcId="{28DF56D1-991D-BB4E-AA1A-465E5DCF816C}" destId="{76FB0B4D-C89A-2E4F-935D-A931B8DB73AC}" srcOrd="0" destOrd="0" presId="urn:microsoft.com/office/officeart/2005/8/layout/cycle2"/>
    <dgm:cxn modelId="{8687C43A-927E-E040-B564-3CC07194B4BD}" type="presParOf" srcId="{86CB3958-80CB-3446-B5C0-ECB6BFB6FA14}" destId="{89CDB9E8-A7A5-D644-9AEE-B2022AA2222A}" srcOrd="2" destOrd="0" presId="urn:microsoft.com/office/officeart/2005/8/layout/cycle2"/>
    <dgm:cxn modelId="{E4C691D2-7A93-8F4B-BC32-6EC72AFA7BBF}" type="presParOf" srcId="{86CB3958-80CB-3446-B5C0-ECB6BFB6FA14}" destId="{5E1387CA-FAD9-544B-88B3-7B59AF0E5892}" srcOrd="3" destOrd="0" presId="urn:microsoft.com/office/officeart/2005/8/layout/cycle2"/>
    <dgm:cxn modelId="{70C29CF1-DD54-8948-8AD4-D702FC78F710}" type="presParOf" srcId="{5E1387CA-FAD9-544B-88B3-7B59AF0E5892}" destId="{1CDCFDBA-091C-D440-B0B0-7911C69A0807}" srcOrd="0" destOrd="0" presId="urn:microsoft.com/office/officeart/2005/8/layout/cycle2"/>
    <dgm:cxn modelId="{7094FF2F-E693-8F42-8727-899FC8D95790}" type="presParOf" srcId="{86CB3958-80CB-3446-B5C0-ECB6BFB6FA14}" destId="{EDB25328-F39D-CB4A-A841-B060F679E7A3}" srcOrd="4" destOrd="0" presId="urn:microsoft.com/office/officeart/2005/8/layout/cycle2"/>
    <dgm:cxn modelId="{F547D1B5-D76C-1446-88B2-DB8775A0CDF6}" type="presParOf" srcId="{86CB3958-80CB-3446-B5C0-ECB6BFB6FA14}" destId="{D6029F4E-11F9-E544-9C3E-014EFA78FF23}" srcOrd="5" destOrd="0" presId="urn:microsoft.com/office/officeart/2005/8/layout/cycle2"/>
    <dgm:cxn modelId="{AEC4F165-8558-7D46-B408-8E15A5F6A0B8}" type="presParOf" srcId="{D6029F4E-11F9-E544-9C3E-014EFA78FF23}" destId="{6E439B6F-05C4-2842-A0E8-09FD5BD5BAD8}" srcOrd="0" destOrd="0" presId="urn:microsoft.com/office/officeart/2005/8/layout/cycle2"/>
    <dgm:cxn modelId="{D8966DD2-A5C3-D14C-B7B9-0E82A36E31B4}" type="presParOf" srcId="{86CB3958-80CB-3446-B5C0-ECB6BFB6FA14}" destId="{BFC0D7B9-D0CB-CD4C-A4A1-09A7868267E3}" srcOrd="6" destOrd="0" presId="urn:microsoft.com/office/officeart/2005/8/layout/cycle2"/>
    <dgm:cxn modelId="{0319E545-CCEF-3846-970F-116FA1524146}" type="presParOf" srcId="{86CB3958-80CB-3446-B5C0-ECB6BFB6FA14}" destId="{38C787B4-C491-D74C-A455-49F112002572}" srcOrd="7" destOrd="0" presId="urn:microsoft.com/office/officeart/2005/8/layout/cycle2"/>
    <dgm:cxn modelId="{67E628B7-D663-8447-9E70-DF882976D032}" type="presParOf" srcId="{38C787B4-C491-D74C-A455-49F112002572}" destId="{E185C346-3EC1-444D-8645-C5ADD9BC248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8E876-12E7-6B4D-90FA-2EA2D822B402}">
      <dsp:nvSpPr>
        <dsp:cNvPr id="0" name=""/>
        <dsp:cNvSpPr/>
      </dsp:nvSpPr>
      <dsp:spPr>
        <a:xfrm rot="5400000">
          <a:off x="1286481" y="1184365"/>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CDDF52-26C1-F24B-B1B7-42A502D465E9}">
      <dsp:nvSpPr>
        <dsp:cNvPr id="0" name=""/>
        <dsp:cNvSpPr/>
      </dsp:nvSpPr>
      <dsp:spPr>
        <a:xfrm>
          <a:off x="1010910" y="31360"/>
          <a:ext cx="1750966" cy="1225619"/>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Build in product</a:t>
          </a:r>
          <a:endParaRPr lang="en-US" sz="2200" kern="1200" dirty="0"/>
        </a:p>
      </dsp:txBody>
      <dsp:txXfrm>
        <a:off x="1070751" y="91201"/>
        <a:ext cx="1631284" cy="1105937"/>
      </dsp:txXfrm>
    </dsp:sp>
    <dsp:sp modelId="{7586D054-9A99-2446-8F82-4844D662C5BC}">
      <dsp:nvSpPr>
        <dsp:cNvPr id="0" name=""/>
        <dsp:cNvSpPr/>
      </dsp:nvSpPr>
      <dsp:spPr>
        <a:xfrm>
          <a:off x="2761877" y="148250"/>
          <a:ext cx="1273486" cy="990600"/>
        </a:xfrm>
        <a:prstGeom prst="rect">
          <a:avLst/>
        </a:prstGeom>
        <a:noFill/>
        <a:ln>
          <a:noFill/>
        </a:ln>
        <a:effectLst/>
      </dsp:spPr>
      <dsp:style>
        <a:lnRef idx="0">
          <a:scrgbClr r="0" g="0" b="0"/>
        </a:lnRef>
        <a:fillRef idx="0">
          <a:scrgbClr r="0" g="0" b="0"/>
        </a:fillRef>
        <a:effectRef idx="0">
          <a:scrgbClr r="0" g="0" b="0"/>
        </a:effectRef>
        <a:fontRef idx="minor"/>
      </dsp:style>
    </dsp:sp>
    <dsp:sp modelId="{BECD3B27-4CF1-B744-9EB6-D7F722842953}">
      <dsp:nvSpPr>
        <dsp:cNvPr id="0" name=""/>
        <dsp:cNvSpPr/>
      </dsp:nvSpPr>
      <dsp:spPr>
        <a:xfrm rot="5400000">
          <a:off x="2738219" y="2561140"/>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07D8D75-F085-0548-858A-0CFB9762EC61}">
      <dsp:nvSpPr>
        <dsp:cNvPr id="0" name=""/>
        <dsp:cNvSpPr/>
      </dsp:nvSpPr>
      <dsp:spPr>
        <a:xfrm>
          <a:off x="2462647" y="1408135"/>
          <a:ext cx="1750966" cy="1225619"/>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Build in another product</a:t>
          </a:r>
          <a:endParaRPr lang="en-US" sz="2200" kern="1200" dirty="0"/>
        </a:p>
      </dsp:txBody>
      <dsp:txXfrm>
        <a:off x="2522488" y="1467976"/>
        <a:ext cx="1631284" cy="1105937"/>
      </dsp:txXfrm>
    </dsp:sp>
    <dsp:sp modelId="{C3B21D6B-0072-8346-9323-DDDBC6DA43A3}">
      <dsp:nvSpPr>
        <dsp:cNvPr id="0" name=""/>
        <dsp:cNvSpPr/>
      </dsp:nvSpPr>
      <dsp:spPr>
        <a:xfrm>
          <a:off x="4213614" y="1525026"/>
          <a:ext cx="1273486" cy="990600"/>
        </a:xfrm>
        <a:prstGeom prst="rect">
          <a:avLst/>
        </a:prstGeom>
        <a:noFill/>
        <a:ln>
          <a:noFill/>
        </a:ln>
        <a:effectLst/>
      </dsp:spPr>
      <dsp:style>
        <a:lnRef idx="0">
          <a:scrgbClr r="0" g="0" b="0"/>
        </a:lnRef>
        <a:fillRef idx="0">
          <a:scrgbClr r="0" g="0" b="0"/>
        </a:fillRef>
        <a:effectRef idx="0">
          <a:scrgbClr r="0" g="0" b="0"/>
        </a:effectRef>
        <a:fontRef idx="minor"/>
      </dsp:style>
    </dsp:sp>
    <dsp:sp modelId="{1ECA273E-9885-D540-971E-0E4E1D547697}">
      <dsp:nvSpPr>
        <dsp:cNvPr id="0" name=""/>
        <dsp:cNvSpPr/>
      </dsp:nvSpPr>
      <dsp:spPr>
        <a:xfrm rot="5400000">
          <a:off x="4189956" y="3937916"/>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40AF6F5-350F-7249-A5F2-A744044A2851}">
      <dsp:nvSpPr>
        <dsp:cNvPr id="0" name=""/>
        <dsp:cNvSpPr/>
      </dsp:nvSpPr>
      <dsp:spPr>
        <a:xfrm>
          <a:off x="3914385" y="2784911"/>
          <a:ext cx="1750966" cy="1225619"/>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Build in component library</a:t>
          </a:r>
          <a:endParaRPr lang="en-US" sz="2200" kern="1200" dirty="0"/>
        </a:p>
      </dsp:txBody>
      <dsp:txXfrm>
        <a:off x="3974226" y="2844752"/>
        <a:ext cx="1631284" cy="1105937"/>
      </dsp:txXfrm>
    </dsp:sp>
    <dsp:sp modelId="{00008C52-F970-544A-8E11-E452AE445D40}">
      <dsp:nvSpPr>
        <dsp:cNvPr id="0" name=""/>
        <dsp:cNvSpPr/>
      </dsp:nvSpPr>
      <dsp:spPr>
        <a:xfrm>
          <a:off x="5665352"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sp>
    <dsp:sp modelId="{0ABBFC2E-4D6E-CF4F-84F5-36379996F244}">
      <dsp:nvSpPr>
        <dsp:cNvPr id="0" name=""/>
        <dsp:cNvSpPr/>
      </dsp:nvSpPr>
      <dsp:spPr>
        <a:xfrm>
          <a:off x="5366122" y="4161686"/>
          <a:ext cx="1750966" cy="1225619"/>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Verify works in both products</a:t>
          </a:r>
          <a:endParaRPr lang="en-US" sz="2200" kern="1200" dirty="0"/>
        </a:p>
      </dsp:txBody>
      <dsp:txXfrm>
        <a:off x="5425963" y="4221527"/>
        <a:ext cx="1631284" cy="1105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2A1CA-0596-1846-901C-8D6A952F7846}">
      <dsp:nvSpPr>
        <dsp:cNvPr id="0" name=""/>
        <dsp:cNvSpPr/>
      </dsp:nvSpPr>
      <dsp:spPr>
        <a:xfrm rot="5400000">
          <a:off x="2401389" y="1184365"/>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7CF137F-3F2B-0A4B-9B39-87189332B36C}">
      <dsp:nvSpPr>
        <dsp:cNvPr id="0" name=""/>
        <dsp:cNvSpPr/>
      </dsp:nvSpPr>
      <dsp:spPr>
        <a:xfrm>
          <a:off x="2125818" y="31360"/>
          <a:ext cx="1750966" cy="1225619"/>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Where does this fit?</a:t>
          </a:r>
          <a:endParaRPr lang="en-US" sz="1700" kern="1200" dirty="0"/>
        </a:p>
      </dsp:txBody>
      <dsp:txXfrm>
        <a:off x="2185659" y="91201"/>
        <a:ext cx="1631284" cy="1105937"/>
      </dsp:txXfrm>
    </dsp:sp>
    <dsp:sp modelId="{9AB31168-BEC5-C640-ACAA-6C2A9460A4E2}">
      <dsp:nvSpPr>
        <dsp:cNvPr id="0" name=""/>
        <dsp:cNvSpPr/>
      </dsp:nvSpPr>
      <dsp:spPr>
        <a:xfrm>
          <a:off x="3876785" y="148250"/>
          <a:ext cx="1273486" cy="990600"/>
        </a:xfrm>
        <a:prstGeom prst="rect">
          <a:avLst/>
        </a:prstGeom>
        <a:noFill/>
        <a:ln>
          <a:noFill/>
        </a:ln>
        <a:effectLst/>
      </dsp:spPr>
      <dsp:style>
        <a:lnRef idx="0">
          <a:scrgbClr r="0" g="0" b="0"/>
        </a:lnRef>
        <a:fillRef idx="0">
          <a:scrgbClr r="0" g="0" b="0"/>
        </a:fillRef>
        <a:effectRef idx="0">
          <a:scrgbClr r="0" g="0" b="0"/>
        </a:effectRef>
        <a:fontRef idx="minor"/>
      </dsp:style>
    </dsp:sp>
    <dsp:sp modelId="{66E1EA05-88CC-0F40-9E2B-F70EF1F8AF8C}">
      <dsp:nvSpPr>
        <dsp:cNvPr id="0" name=""/>
        <dsp:cNvSpPr/>
      </dsp:nvSpPr>
      <dsp:spPr>
        <a:xfrm rot="5400000">
          <a:off x="3853127" y="2561140"/>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750E612-CFF9-BF40-ABCC-4C04CB808BEF}">
      <dsp:nvSpPr>
        <dsp:cNvPr id="0" name=""/>
        <dsp:cNvSpPr/>
      </dsp:nvSpPr>
      <dsp:spPr>
        <a:xfrm>
          <a:off x="3577555" y="1408135"/>
          <a:ext cx="1750966" cy="1225619"/>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Plan &amp; Design</a:t>
          </a:r>
          <a:endParaRPr lang="en-US" sz="1700" kern="1200" dirty="0"/>
        </a:p>
      </dsp:txBody>
      <dsp:txXfrm>
        <a:off x="3637396" y="1467976"/>
        <a:ext cx="1631284" cy="1105937"/>
      </dsp:txXfrm>
    </dsp:sp>
    <dsp:sp modelId="{36AB7F24-789D-714A-A325-754994A8A742}">
      <dsp:nvSpPr>
        <dsp:cNvPr id="0" name=""/>
        <dsp:cNvSpPr/>
      </dsp:nvSpPr>
      <dsp:spPr>
        <a:xfrm>
          <a:off x="5328522" y="1525026"/>
          <a:ext cx="1273486" cy="990600"/>
        </a:xfrm>
        <a:prstGeom prst="rect">
          <a:avLst/>
        </a:prstGeom>
        <a:noFill/>
        <a:ln>
          <a:noFill/>
        </a:ln>
        <a:effectLst/>
      </dsp:spPr>
      <dsp:style>
        <a:lnRef idx="0">
          <a:scrgbClr r="0" g="0" b="0"/>
        </a:lnRef>
        <a:fillRef idx="0">
          <a:scrgbClr r="0" g="0" b="0"/>
        </a:fillRef>
        <a:effectRef idx="0">
          <a:scrgbClr r="0" g="0" b="0"/>
        </a:effectRef>
        <a:fontRef idx="minor"/>
      </dsp:style>
    </dsp:sp>
    <dsp:sp modelId="{1179B72E-55F8-9F46-82DE-5C4480B1455E}">
      <dsp:nvSpPr>
        <dsp:cNvPr id="0" name=""/>
        <dsp:cNvSpPr/>
      </dsp:nvSpPr>
      <dsp:spPr>
        <a:xfrm rot="5400000">
          <a:off x="5304864" y="3937916"/>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69FD6CC-AABD-B440-835A-3B2C436F5E9D}">
      <dsp:nvSpPr>
        <dsp:cNvPr id="0" name=""/>
        <dsp:cNvSpPr/>
      </dsp:nvSpPr>
      <dsp:spPr>
        <a:xfrm>
          <a:off x="5029293" y="2784911"/>
          <a:ext cx="1750966" cy="1225619"/>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Build simplest component which achieves goals</a:t>
          </a:r>
          <a:endParaRPr lang="en-US" sz="1700" kern="1200" dirty="0"/>
        </a:p>
      </dsp:txBody>
      <dsp:txXfrm>
        <a:off x="5089134" y="2844752"/>
        <a:ext cx="1631284" cy="1105937"/>
      </dsp:txXfrm>
    </dsp:sp>
    <dsp:sp modelId="{489B304A-9307-444E-9773-2579B1D57CFA}">
      <dsp:nvSpPr>
        <dsp:cNvPr id="0" name=""/>
        <dsp:cNvSpPr/>
      </dsp:nvSpPr>
      <dsp:spPr>
        <a:xfrm>
          <a:off x="6780260"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sp>
    <dsp:sp modelId="{579ED259-F93F-D041-A8D0-419205EAB8BD}">
      <dsp:nvSpPr>
        <dsp:cNvPr id="0" name=""/>
        <dsp:cNvSpPr/>
      </dsp:nvSpPr>
      <dsp:spPr>
        <a:xfrm>
          <a:off x="6481030" y="4161686"/>
          <a:ext cx="1750966" cy="1225619"/>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Consume in products</a:t>
          </a:r>
          <a:endParaRPr lang="en-US" sz="1700" kern="1200" dirty="0"/>
        </a:p>
      </dsp:txBody>
      <dsp:txXfrm>
        <a:off x="6540871" y="4221527"/>
        <a:ext cx="1631284" cy="1105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EBE0D-B0D9-6E42-A9A4-D3273F5D2D31}">
      <dsp:nvSpPr>
        <dsp:cNvPr id="0" name=""/>
        <dsp:cNvSpPr/>
      </dsp:nvSpPr>
      <dsp:spPr>
        <a:xfrm>
          <a:off x="3196828" y="1442"/>
          <a:ext cx="1734343" cy="173434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Develop component</a:t>
          </a:r>
          <a:endParaRPr lang="en-US" sz="1900" kern="1200" dirty="0"/>
        </a:p>
      </dsp:txBody>
      <dsp:txXfrm>
        <a:off x="3450817" y="255431"/>
        <a:ext cx="1226365" cy="1226365"/>
      </dsp:txXfrm>
    </dsp:sp>
    <dsp:sp modelId="{28DF56D1-991D-BB4E-AA1A-465E5DCF816C}">
      <dsp:nvSpPr>
        <dsp:cNvPr id="0" name=""/>
        <dsp:cNvSpPr/>
      </dsp:nvSpPr>
      <dsp:spPr>
        <a:xfrm rot="2700000">
          <a:off x="4744905" y="1487088"/>
          <a:ext cx="460478" cy="585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765136" y="1555315"/>
        <a:ext cx="322335" cy="351205"/>
      </dsp:txXfrm>
    </dsp:sp>
    <dsp:sp modelId="{89CDB9E8-A7A5-D644-9AEE-B2022AA2222A}">
      <dsp:nvSpPr>
        <dsp:cNvPr id="0" name=""/>
        <dsp:cNvSpPr/>
      </dsp:nvSpPr>
      <dsp:spPr>
        <a:xfrm>
          <a:off x="5037547" y="1842161"/>
          <a:ext cx="1734343" cy="173434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Publish pre-release </a:t>
          </a:r>
          <a:r>
            <a:rPr lang="en-US" sz="1900" kern="1200" dirty="0" err="1" smtClean="0"/>
            <a:t>npm</a:t>
          </a:r>
          <a:r>
            <a:rPr lang="en-US" sz="1900" kern="1200" dirty="0" smtClean="0"/>
            <a:t> package</a:t>
          </a:r>
          <a:endParaRPr lang="en-US" sz="1900" kern="1200" dirty="0"/>
        </a:p>
      </dsp:txBody>
      <dsp:txXfrm>
        <a:off x="5291536" y="2096150"/>
        <a:ext cx="1226365" cy="1226365"/>
      </dsp:txXfrm>
    </dsp:sp>
    <dsp:sp modelId="{5E1387CA-FAD9-544B-88B3-7B59AF0E5892}">
      <dsp:nvSpPr>
        <dsp:cNvPr id="0" name=""/>
        <dsp:cNvSpPr/>
      </dsp:nvSpPr>
      <dsp:spPr>
        <a:xfrm rot="8100000">
          <a:off x="4763335" y="3327807"/>
          <a:ext cx="460478" cy="585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4881247" y="3396034"/>
        <a:ext cx="322335" cy="351205"/>
      </dsp:txXfrm>
    </dsp:sp>
    <dsp:sp modelId="{EDB25328-F39D-CB4A-A841-B060F679E7A3}">
      <dsp:nvSpPr>
        <dsp:cNvPr id="0" name=""/>
        <dsp:cNvSpPr/>
      </dsp:nvSpPr>
      <dsp:spPr>
        <a:xfrm>
          <a:off x="3196828" y="3682880"/>
          <a:ext cx="1734343" cy="173434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Setup API, release</a:t>
          </a:r>
          <a:endParaRPr lang="en-US" sz="1900" kern="1200" dirty="0"/>
        </a:p>
      </dsp:txBody>
      <dsp:txXfrm>
        <a:off x="3450817" y="3936869"/>
        <a:ext cx="1226365" cy="1226365"/>
      </dsp:txXfrm>
    </dsp:sp>
    <dsp:sp modelId="{D6029F4E-11F9-E544-9C3E-014EFA78FF23}">
      <dsp:nvSpPr>
        <dsp:cNvPr id="0" name=""/>
        <dsp:cNvSpPr/>
      </dsp:nvSpPr>
      <dsp:spPr>
        <a:xfrm rot="13500000">
          <a:off x="2922616" y="3346237"/>
          <a:ext cx="460478" cy="585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3040528" y="3512146"/>
        <a:ext cx="322335" cy="351205"/>
      </dsp:txXfrm>
    </dsp:sp>
    <dsp:sp modelId="{BFC0D7B9-D0CB-CD4C-A4A1-09A7868267E3}">
      <dsp:nvSpPr>
        <dsp:cNvPr id="0" name=""/>
        <dsp:cNvSpPr/>
      </dsp:nvSpPr>
      <dsp:spPr>
        <a:xfrm>
          <a:off x="1356108" y="1842161"/>
          <a:ext cx="1734343" cy="173434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Install / test integration in product</a:t>
          </a:r>
          <a:endParaRPr lang="en-US" sz="1900" kern="1200" dirty="0"/>
        </a:p>
      </dsp:txBody>
      <dsp:txXfrm>
        <a:off x="1610097" y="2096150"/>
        <a:ext cx="1226365" cy="1226365"/>
      </dsp:txXfrm>
    </dsp:sp>
    <dsp:sp modelId="{38C787B4-C491-D74C-A455-49F112002572}">
      <dsp:nvSpPr>
        <dsp:cNvPr id="0" name=""/>
        <dsp:cNvSpPr/>
      </dsp:nvSpPr>
      <dsp:spPr>
        <a:xfrm rot="18900000">
          <a:off x="2904186" y="1505518"/>
          <a:ext cx="460478" cy="585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2924417" y="1671427"/>
        <a:ext cx="322335" cy="35120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1F9E9-B387-1241-A367-72E686373C7D}" type="datetimeFigureOut">
              <a:rPr lang="en-US" smtClean="0"/>
              <a:t>4/12/18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98936-22BD-A443-AEC1-A09E4ABDEC99}" type="slidenum">
              <a:rPr lang="en-US" smtClean="0"/>
              <a:t>‹#›</a:t>
            </a:fld>
            <a:endParaRPr lang="en-US"/>
          </a:p>
        </p:txBody>
      </p:sp>
    </p:spTree>
    <p:extLst>
      <p:ext uri="{BB962C8B-B14F-4D97-AF65-F5344CB8AC3E}">
        <p14:creationId xmlns:p14="http://schemas.microsoft.com/office/powerpoint/2010/main" val="289862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1</a:t>
            </a:fld>
            <a:endParaRPr lang="en-US"/>
          </a:p>
        </p:txBody>
      </p:sp>
    </p:spTree>
    <p:extLst>
      <p:ext uri="{BB962C8B-B14F-4D97-AF65-F5344CB8AC3E}">
        <p14:creationId xmlns:p14="http://schemas.microsoft.com/office/powerpoint/2010/main" val="1494159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systems bring people together, common building blocks and artifacts to work on</a:t>
            </a:r>
            <a:r>
              <a:rPr lang="en-US" baseline="0" dirty="0" smtClean="0"/>
              <a:t> together, designers, product owners and developers.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24</a:t>
            </a:fld>
            <a:endParaRPr lang="en-US"/>
          </a:p>
        </p:txBody>
      </p:sp>
    </p:spTree>
    <p:extLst>
      <p:ext uri="{BB962C8B-B14F-4D97-AF65-F5344CB8AC3E}">
        <p14:creationId xmlns:p14="http://schemas.microsoft.com/office/powerpoint/2010/main" val="964071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components and UI starts in the component library which for us still we treat as an infant design system. We use common margins, font systems, have a set available </a:t>
            </a:r>
            <a:r>
              <a:rPr lang="en-US" baseline="0" dirty="0" err="1" smtClean="0"/>
              <a:t>colours</a:t>
            </a:r>
            <a:r>
              <a:rPr lang="en-US" baseline="0" dirty="0" smtClean="0"/>
              <a:t>, have a </a:t>
            </a:r>
            <a:r>
              <a:rPr lang="en-US" baseline="0" dirty="0" err="1" smtClean="0"/>
              <a:t>styleguide</a:t>
            </a:r>
            <a:r>
              <a:rPr lang="en-US" baseline="0" dirty="0" smtClean="0"/>
              <a:t> page which shows intended usage of the component with sample data.</a:t>
            </a:r>
          </a:p>
          <a:p>
            <a:endParaRPr lang="en-US" baseline="0" dirty="0" smtClean="0"/>
          </a:p>
          <a:p>
            <a:r>
              <a:rPr lang="en-US" baseline="0" dirty="0" smtClean="0"/>
              <a:t>Focus on intended usage, not adaptability. The goal is to create building blocks which conform to the brand and will fit into all our products.</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26</a:t>
            </a:fld>
            <a:endParaRPr lang="en-US"/>
          </a:p>
        </p:txBody>
      </p:sp>
    </p:spTree>
    <p:extLst>
      <p:ext uri="{BB962C8B-B14F-4D97-AF65-F5344CB8AC3E}">
        <p14:creationId xmlns:p14="http://schemas.microsoft.com/office/powerpoint/2010/main" val="1701590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Dark blue is a design</a:t>
            </a:r>
            <a:r>
              <a:rPr lang="en-US" baseline="0" dirty="0" smtClean="0"/>
              <a:t> system component,</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27</a:t>
            </a:fld>
            <a:endParaRPr lang="en-US"/>
          </a:p>
        </p:txBody>
      </p:sp>
    </p:spTree>
    <p:extLst>
      <p:ext uri="{BB962C8B-B14F-4D97-AF65-F5344CB8AC3E}">
        <p14:creationId xmlns:p14="http://schemas.microsoft.com/office/powerpoint/2010/main" val="1317829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make sure you don’t separate component development from delivering features, otherwise you might separate your developers from one another, get some who build the components and some who build the APIs and integrate them into the products.</a:t>
            </a:r>
          </a:p>
          <a:p>
            <a:endParaRPr lang="en-US" baseline="0" dirty="0" smtClean="0"/>
          </a:p>
          <a:p>
            <a:r>
              <a:rPr lang="en-US" baseline="0" dirty="0" smtClean="0"/>
              <a:t>It was </a:t>
            </a:r>
            <a:r>
              <a:rPr lang="en-US" baseline="0" smtClean="0"/>
              <a:t>suggested many times to split the team into a component library team then product team, don’t do this</a:t>
            </a:r>
          </a:p>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28</a:t>
            </a:fld>
            <a:endParaRPr lang="en-US"/>
          </a:p>
        </p:txBody>
      </p:sp>
    </p:spTree>
    <p:extLst>
      <p:ext uri="{BB962C8B-B14F-4D97-AF65-F5344CB8AC3E}">
        <p14:creationId xmlns:p14="http://schemas.microsoft.com/office/powerpoint/2010/main" val="1921855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31</a:t>
            </a:fld>
            <a:endParaRPr lang="en-US"/>
          </a:p>
        </p:txBody>
      </p:sp>
    </p:spTree>
    <p:extLst>
      <p:ext uri="{BB962C8B-B14F-4D97-AF65-F5344CB8AC3E}">
        <p14:creationId xmlns:p14="http://schemas.microsoft.com/office/powerpoint/2010/main" val="116557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32</a:t>
            </a:fld>
            <a:endParaRPr lang="en-US"/>
          </a:p>
        </p:txBody>
      </p:sp>
    </p:spTree>
    <p:extLst>
      <p:ext uri="{BB962C8B-B14F-4D97-AF65-F5344CB8AC3E}">
        <p14:creationId xmlns:p14="http://schemas.microsoft.com/office/powerpoint/2010/main" val="4855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times we tackled</a:t>
            </a:r>
            <a:r>
              <a:rPr lang="en-US" baseline="0" dirty="0" smtClean="0"/>
              <a:t> problems in the product, mainly because we didn’t understand it.</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33</a:t>
            </a:fld>
            <a:endParaRPr lang="en-US"/>
          </a:p>
        </p:txBody>
      </p:sp>
    </p:spTree>
    <p:extLst>
      <p:ext uri="{BB962C8B-B14F-4D97-AF65-F5344CB8AC3E}">
        <p14:creationId xmlns:p14="http://schemas.microsoft.com/office/powerpoint/2010/main" val="30167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times we tackled</a:t>
            </a:r>
            <a:r>
              <a:rPr lang="en-US" baseline="0" dirty="0" smtClean="0"/>
              <a:t> problems in the product, mainly because we didn’t understand it.</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34</a:t>
            </a:fld>
            <a:endParaRPr lang="en-US"/>
          </a:p>
        </p:txBody>
      </p:sp>
    </p:spTree>
    <p:extLst>
      <p:ext uri="{BB962C8B-B14F-4D97-AF65-F5344CB8AC3E}">
        <p14:creationId xmlns:p14="http://schemas.microsoft.com/office/powerpoint/2010/main" val="44282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35</a:t>
            </a:fld>
            <a:endParaRPr lang="en-US"/>
          </a:p>
        </p:txBody>
      </p:sp>
    </p:spTree>
    <p:extLst>
      <p:ext uri="{BB962C8B-B14F-4D97-AF65-F5344CB8AC3E}">
        <p14:creationId xmlns:p14="http://schemas.microsoft.com/office/powerpoint/2010/main" val="1199717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a:t>
            </a:r>
            <a:r>
              <a:rPr lang="en-US" baseline="0" dirty="0" smtClean="0"/>
              <a:t> a single mobile developer, separated from the team</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37</a:t>
            </a:fld>
            <a:endParaRPr lang="en-US"/>
          </a:p>
        </p:txBody>
      </p:sp>
    </p:spTree>
    <p:extLst>
      <p:ext uri="{BB962C8B-B14F-4D97-AF65-F5344CB8AC3E}">
        <p14:creationId xmlns:p14="http://schemas.microsoft.com/office/powerpoint/2010/main" val="214032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city of Perth in Western Australia was named by Captain James </a:t>
            </a:r>
            <a:r>
              <a:rPr lang="en-US" dirty="0" err="1" smtClean="0"/>
              <a:t>Stirling</a:t>
            </a:r>
            <a:r>
              <a:rPr lang="en-US" dirty="0" smtClean="0"/>
              <a:t> in 1829 after Perth, Scotland</a:t>
            </a:r>
          </a:p>
          <a:p>
            <a:r>
              <a:rPr lang="en-US" dirty="0" smtClean="0"/>
              <a:t>The West Australian is the second-oldest continuously produced newspaper in Australia, it has been published since 1833 - originally known as The Perth Gazette it became “The West Australian: in 1879(184 years old)</a:t>
            </a:r>
          </a:p>
          <a:p>
            <a:endParaRPr lang="en-US" dirty="0" smtClean="0"/>
          </a:p>
          <a:p>
            <a:r>
              <a:rPr lang="en-US" dirty="0" smtClean="0"/>
              <a:t>The first edition of The Perth Gazette</a:t>
            </a:r>
            <a:r>
              <a:rPr lang="en-US" baseline="0" dirty="0" smtClean="0"/>
              <a:t> was printed 4 years later. WA News which is the company I work for is very proud of it’s history. </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3</a:t>
            </a:fld>
            <a:endParaRPr lang="en-US"/>
          </a:p>
        </p:txBody>
      </p:sp>
    </p:spTree>
    <p:extLst>
      <p:ext uri="{BB962C8B-B14F-4D97-AF65-F5344CB8AC3E}">
        <p14:creationId xmlns:p14="http://schemas.microsoft.com/office/powerpoint/2010/main" val="1223117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 developer thinking.</a:t>
            </a:r>
            <a:r>
              <a:rPr lang="en-US" baseline="0" dirty="0" smtClean="0"/>
              <a:t> I need styles</a:t>
            </a:r>
          </a:p>
          <a:p>
            <a:endParaRPr lang="en-US" baseline="0" dirty="0" smtClean="0"/>
          </a:p>
          <a:p>
            <a:r>
              <a:rPr lang="en-US" baseline="0" dirty="0" smtClean="0"/>
              <a:t>Bootstrap!</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49</a:t>
            </a:fld>
            <a:endParaRPr lang="en-US"/>
          </a:p>
        </p:txBody>
      </p:sp>
    </p:spTree>
    <p:extLst>
      <p:ext uri="{BB962C8B-B14F-4D97-AF65-F5344CB8AC3E}">
        <p14:creationId xmlns:p14="http://schemas.microsoft.com/office/powerpoint/2010/main" val="1937258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we all know that </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50</a:t>
            </a:fld>
            <a:endParaRPr lang="en-US"/>
          </a:p>
        </p:txBody>
      </p:sp>
    </p:spTree>
    <p:extLst>
      <p:ext uri="{BB962C8B-B14F-4D97-AF65-F5344CB8AC3E}">
        <p14:creationId xmlns:p14="http://schemas.microsoft.com/office/powerpoint/2010/main" val="1960147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started off with </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57</a:t>
            </a:fld>
            <a:endParaRPr lang="en-US"/>
          </a:p>
        </p:txBody>
      </p:sp>
    </p:spTree>
    <p:extLst>
      <p:ext uri="{BB962C8B-B14F-4D97-AF65-F5344CB8AC3E}">
        <p14:creationId xmlns:p14="http://schemas.microsoft.com/office/powerpoint/2010/main" val="967338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t>
            </a:r>
            <a:r>
              <a:rPr lang="en-US" baseline="0" dirty="0" smtClean="0"/>
              <a:t> the past year, my opinion on scrum has changed. My thoughts were, if your team can’t do scrum, they are lacking the discipline to just meet a commitment.</a:t>
            </a:r>
          </a:p>
          <a:p>
            <a:endParaRPr lang="en-US" baseline="0" dirty="0" smtClean="0"/>
          </a:p>
          <a:p>
            <a:r>
              <a:rPr lang="en-US" baseline="0" dirty="0" smtClean="0"/>
              <a:t>But sticking to the </a:t>
            </a:r>
            <a:r>
              <a:rPr lang="en-US" baseline="0" dirty="0" err="1" smtClean="0"/>
              <a:t>timebox</a:t>
            </a:r>
            <a:r>
              <a:rPr lang="en-US" baseline="0" dirty="0" smtClean="0"/>
              <a:t> helps the team, but can hurt the business.</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58</a:t>
            </a:fld>
            <a:endParaRPr lang="en-US"/>
          </a:p>
        </p:txBody>
      </p:sp>
    </p:spTree>
    <p:extLst>
      <p:ext uri="{BB962C8B-B14F-4D97-AF65-F5344CB8AC3E}">
        <p14:creationId xmlns:p14="http://schemas.microsoft.com/office/powerpoint/2010/main" val="1711062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to goals, our team is trying to replace these sites, and we</a:t>
            </a:r>
            <a:r>
              <a:rPr lang="en-US" baseline="0" dirty="0" smtClean="0"/>
              <a:t> have much more we want to do, than what we can achieve. </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59</a:t>
            </a:fld>
            <a:endParaRPr lang="en-US"/>
          </a:p>
        </p:txBody>
      </p:sp>
    </p:spTree>
    <p:extLst>
      <p:ext uri="{BB962C8B-B14F-4D97-AF65-F5344CB8AC3E}">
        <p14:creationId xmlns:p14="http://schemas.microsoft.com/office/powerpoint/2010/main" val="1543680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60</a:t>
            </a:fld>
            <a:endParaRPr lang="en-US"/>
          </a:p>
        </p:txBody>
      </p:sp>
    </p:spTree>
    <p:extLst>
      <p:ext uri="{BB962C8B-B14F-4D97-AF65-F5344CB8AC3E}">
        <p14:creationId xmlns:p14="http://schemas.microsoft.com/office/powerpoint/2010/main" val="2053913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70</a:t>
            </a:fld>
            <a:endParaRPr lang="en-US"/>
          </a:p>
        </p:txBody>
      </p:sp>
    </p:spTree>
    <p:extLst>
      <p:ext uri="{BB962C8B-B14F-4D97-AF65-F5344CB8AC3E}">
        <p14:creationId xmlns:p14="http://schemas.microsoft.com/office/powerpoint/2010/main" val="2130451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73</a:t>
            </a:fld>
            <a:endParaRPr lang="en-US"/>
          </a:p>
        </p:txBody>
      </p:sp>
    </p:spTree>
    <p:extLst>
      <p:ext uri="{BB962C8B-B14F-4D97-AF65-F5344CB8AC3E}">
        <p14:creationId xmlns:p14="http://schemas.microsoft.com/office/powerpoint/2010/main" val="159376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4</a:t>
            </a:fld>
            <a:endParaRPr lang="en-US"/>
          </a:p>
        </p:txBody>
      </p:sp>
    </p:spTree>
    <p:extLst>
      <p:ext uri="{BB962C8B-B14F-4D97-AF65-F5344CB8AC3E}">
        <p14:creationId xmlns:p14="http://schemas.microsoft.com/office/powerpoint/2010/main" val="96410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months</a:t>
            </a:r>
            <a:r>
              <a:rPr lang="en-US" baseline="0" dirty="0" smtClean="0"/>
              <a:t> to build a team, and a product end to end. 4 months from starting on the code</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9</a:t>
            </a:fld>
            <a:endParaRPr lang="en-US"/>
          </a:p>
        </p:txBody>
      </p:sp>
    </p:spTree>
    <p:extLst>
      <p:ext uri="{BB962C8B-B14F-4D97-AF65-F5344CB8AC3E}">
        <p14:creationId xmlns:p14="http://schemas.microsoft.com/office/powerpoint/2010/main" val="1167752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 CMS for building the Newspaper, don’t want Journos to have to copy/paste the story, so either we use it as our content editor, or we sync into a secondary system.</a:t>
            </a:r>
          </a:p>
          <a:p>
            <a:endParaRPr lang="en-US" baseline="0" dirty="0" smtClean="0"/>
          </a:p>
          <a:p>
            <a:r>
              <a:rPr lang="en-US" baseline="0" dirty="0" smtClean="0"/>
              <a:t>Having the ability to see what others have done, and knowing how much </a:t>
            </a:r>
            <a:r>
              <a:rPr lang="en-US" baseline="0" dirty="0" err="1" smtClean="0"/>
              <a:t>synchronisation</a:t>
            </a:r>
            <a:r>
              <a:rPr lang="en-US" baseline="0" dirty="0" smtClean="0"/>
              <a:t> sucks, you can probably guess which way we went.</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11</a:t>
            </a:fld>
            <a:endParaRPr lang="en-US"/>
          </a:p>
        </p:txBody>
      </p:sp>
    </p:spTree>
    <p:extLst>
      <p:ext uri="{BB962C8B-B14F-4D97-AF65-F5344CB8AC3E}">
        <p14:creationId xmlns:p14="http://schemas.microsoft.com/office/powerpoint/2010/main" val="1346534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pPr marL="171450" indent="-171450">
              <a:buFont typeface="Arial" charset="0"/>
              <a:buChar char="•"/>
            </a:pPr>
            <a:r>
              <a:rPr lang="en-US" dirty="0" smtClean="0"/>
              <a:t>React gaining traction</a:t>
            </a:r>
            <a:r>
              <a:rPr lang="en-US" baseline="0" dirty="0" smtClean="0"/>
              <a:t> in Perth at the time</a:t>
            </a:r>
          </a:p>
          <a:p>
            <a:pPr marL="171450" indent="-171450">
              <a:buFont typeface="Arial" charset="0"/>
              <a:buChar char="•"/>
            </a:pPr>
            <a:r>
              <a:rPr lang="en-US" baseline="0" dirty="0" smtClean="0"/>
              <a:t>New York times had just started rebuilding and open sourcing / blogging about their learnings.. Learn from the best</a:t>
            </a:r>
          </a:p>
          <a:p>
            <a:pPr marL="171450" indent="-171450">
              <a:buFont typeface="Arial" charset="0"/>
              <a:buChar char="•"/>
            </a:pPr>
            <a:r>
              <a:rPr lang="en-US" baseline="0" dirty="0" smtClean="0"/>
              <a:t>Wanted to build our team from the community, not recruiters. Allowed us to build an awesome team of amazing and engaged people in ~3 months.. </a:t>
            </a:r>
          </a:p>
          <a:p>
            <a:pPr marL="171450" indent="-171450">
              <a:buFont typeface="Arial" charset="0"/>
              <a:buChar char="•"/>
            </a:pPr>
            <a:r>
              <a:rPr lang="en-US" baseline="0" dirty="0" smtClean="0"/>
              <a:t>Allowed us to create a component library, and more important a design system which will underpin our design decisions and let us strive for consistency.</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12</a:t>
            </a:fld>
            <a:endParaRPr lang="en-US"/>
          </a:p>
        </p:txBody>
      </p:sp>
    </p:spTree>
    <p:extLst>
      <p:ext uri="{BB962C8B-B14F-4D97-AF65-F5344CB8AC3E}">
        <p14:creationId xmlns:p14="http://schemas.microsoft.com/office/powerpoint/2010/main" val="71720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 really a technical decision,</a:t>
            </a:r>
            <a:r>
              <a:rPr lang="en-US" baseline="0" dirty="0" smtClean="0"/>
              <a:t> but everything after this initial core decision has been dramatically impacted.</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13</a:t>
            </a:fld>
            <a:endParaRPr lang="en-US"/>
          </a:p>
        </p:txBody>
      </p:sp>
    </p:spTree>
    <p:extLst>
      <p:ext uri="{BB962C8B-B14F-4D97-AF65-F5344CB8AC3E}">
        <p14:creationId xmlns:p14="http://schemas.microsoft.com/office/powerpoint/2010/main" val="2023691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Quite popular in Perth at</a:t>
            </a:r>
            <a:r>
              <a:rPr lang="en-US" baseline="0" dirty="0" smtClean="0"/>
              <a:t> the time, </a:t>
            </a:r>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15</a:t>
            </a:fld>
            <a:endParaRPr lang="en-US"/>
          </a:p>
        </p:txBody>
      </p:sp>
    </p:spTree>
    <p:extLst>
      <p:ext uri="{BB962C8B-B14F-4D97-AF65-F5344CB8AC3E}">
        <p14:creationId xmlns:p14="http://schemas.microsoft.com/office/powerpoint/2010/main" val="1140343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98936-22BD-A443-AEC1-A09E4ABDEC99}" type="slidenum">
              <a:rPr lang="en-US" smtClean="0"/>
              <a:t>20</a:t>
            </a:fld>
            <a:endParaRPr lang="en-US"/>
          </a:p>
        </p:txBody>
      </p:sp>
    </p:spTree>
    <p:extLst>
      <p:ext uri="{BB962C8B-B14F-4D97-AF65-F5344CB8AC3E}">
        <p14:creationId xmlns:p14="http://schemas.microsoft.com/office/powerpoint/2010/main" val="365637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E61DBA-6C9C-494B-B469-C04260CEEF72}"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1714771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E61DBA-6C9C-494B-B469-C04260CEEF72}"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1755809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E61DBA-6C9C-494B-B469-C04260CEEF72}"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132185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E61DBA-6C9C-494B-B469-C04260CEEF72}"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939872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E61DBA-6C9C-494B-B469-C04260CEEF72}" type="datetimeFigureOut">
              <a:rPr lang="en-US" smtClean="0"/>
              <a:t>4/12/18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1702984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E61DBA-6C9C-494B-B469-C04260CEEF72}" type="datetimeFigureOut">
              <a:rPr lang="en-US" smtClean="0"/>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403301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E61DBA-6C9C-494B-B469-C04260CEEF72}" type="datetimeFigureOut">
              <a:rPr lang="en-US" smtClean="0"/>
              <a:t>4/12/18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830038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E61DBA-6C9C-494B-B469-C04260CEEF72}" type="datetimeFigureOut">
              <a:rPr lang="en-US" smtClean="0"/>
              <a:t>4/12/18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398542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E61DBA-6C9C-494B-B469-C04260CEEF72}" type="datetimeFigureOut">
              <a:rPr lang="en-US" smtClean="0"/>
              <a:t>4/12/18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29737805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61DBA-6C9C-494B-B469-C04260CEEF72}" type="datetimeFigureOut">
              <a:rPr lang="en-US" smtClean="0"/>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838540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61DBA-6C9C-494B-B469-C04260CEEF72}" type="datetimeFigureOut">
              <a:rPr lang="en-US" smtClean="0"/>
              <a:t>4/12/18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FB99CC-150F-5648-A9C6-6355E6F3B20F}" type="slidenum">
              <a:rPr lang="en-US" smtClean="0"/>
              <a:t>‹#›</a:t>
            </a:fld>
            <a:endParaRPr lang="en-US"/>
          </a:p>
        </p:txBody>
      </p:sp>
    </p:spTree>
    <p:extLst>
      <p:ext uri="{BB962C8B-B14F-4D97-AF65-F5344CB8AC3E}">
        <p14:creationId xmlns:p14="http://schemas.microsoft.com/office/powerpoint/2010/main" val="15645591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E61DBA-6C9C-494B-B469-C04260CEEF72}" type="datetimeFigureOut">
              <a:rPr lang="en-US" smtClean="0"/>
              <a:t>4/12/18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FB99CC-150F-5648-A9C6-6355E6F3B20F}" type="slidenum">
              <a:rPr lang="en-US" smtClean="0"/>
              <a:t>‹#›</a:t>
            </a:fld>
            <a:endParaRPr lang="en-US"/>
          </a:p>
        </p:txBody>
      </p:sp>
      <p:sp>
        <p:nvSpPr>
          <p:cNvPr id="7" name="TextBox 6"/>
          <p:cNvSpPr txBox="1"/>
          <p:nvPr userDrawn="1"/>
        </p:nvSpPr>
        <p:spPr>
          <a:xfrm>
            <a:off x="293914" y="6356350"/>
            <a:ext cx="1616789" cy="369332"/>
          </a:xfrm>
          <a:prstGeom prst="rect">
            <a:avLst/>
          </a:prstGeom>
          <a:noFill/>
        </p:spPr>
        <p:txBody>
          <a:bodyPr wrap="none" rtlCol="0">
            <a:spAutoFit/>
          </a:bodyPr>
          <a:lstStyle/>
          <a:p>
            <a:r>
              <a:rPr lang="en-US" dirty="0" smtClean="0"/>
              <a:t>@</a:t>
            </a:r>
            <a:r>
              <a:rPr lang="en-US" dirty="0" err="1" smtClean="0"/>
              <a:t>JakeGinnivan</a:t>
            </a:r>
            <a:endParaRPr lang="en-US" dirty="0"/>
          </a:p>
        </p:txBody>
      </p:sp>
    </p:spTree>
    <p:extLst>
      <p:ext uri="{BB962C8B-B14F-4D97-AF65-F5344CB8AC3E}">
        <p14:creationId xmlns:p14="http://schemas.microsoft.com/office/powerpoint/2010/main" val="786673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1.tiff"/></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tiff"/></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diagramData" Target="../diagrams/data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49.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emf"/><Relationship Id="rId3" Type="http://schemas.openxmlformats.org/officeDocument/2006/relationships/image" Target="../media/image33.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4.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81898" y="1194948"/>
            <a:ext cx="9195914" cy="3102796"/>
          </a:xfrm>
        </p:spPr>
        <p:txBody>
          <a:bodyPr>
            <a:noAutofit/>
          </a:bodyPr>
          <a:lstStyle/>
          <a:p>
            <a:r>
              <a:rPr lang="en-US" sz="5400" b="1" dirty="0" smtClean="0">
                <a:latin typeface="Century Gothic" charset="0"/>
                <a:ea typeface="Century Gothic" charset="0"/>
                <a:cs typeface="Century Gothic" charset="0"/>
              </a:rPr>
              <a:t>The power</a:t>
            </a:r>
            <a:br>
              <a:rPr lang="en-US" sz="5400" b="1" dirty="0" smtClean="0">
                <a:latin typeface="Century Gothic" charset="0"/>
                <a:ea typeface="Century Gothic" charset="0"/>
                <a:cs typeface="Century Gothic" charset="0"/>
              </a:rPr>
            </a:br>
            <a:r>
              <a:rPr lang="en-US" sz="5400" b="1" dirty="0" smtClean="0">
                <a:latin typeface="Century Gothic" charset="0"/>
                <a:ea typeface="Century Gothic" charset="0"/>
                <a:cs typeface="Century Gothic" charset="0"/>
              </a:rPr>
              <a:t>(and consequences)</a:t>
            </a:r>
            <a:br>
              <a:rPr lang="en-US" sz="5400" b="1" dirty="0" smtClean="0">
                <a:latin typeface="Century Gothic" charset="0"/>
                <a:ea typeface="Century Gothic" charset="0"/>
                <a:cs typeface="Century Gothic" charset="0"/>
              </a:rPr>
            </a:br>
            <a:r>
              <a:rPr lang="en-US" sz="5400" b="1" dirty="0" smtClean="0">
                <a:latin typeface="Century Gothic" charset="0"/>
                <a:ea typeface="Century Gothic" charset="0"/>
                <a:cs typeface="Century Gothic" charset="0"/>
              </a:rPr>
              <a:t>of technical decisions</a:t>
            </a:r>
            <a:endParaRPr lang="en-US" sz="5400" b="1" dirty="0">
              <a:latin typeface="Century Gothic" charset="0"/>
              <a:ea typeface="Century Gothic" charset="0"/>
              <a:cs typeface="Century Gothic" charset="0"/>
            </a:endParaRPr>
          </a:p>
        </p:txBody>
      </p:sp>
    </p:spTree>
    <p:extLst>
      <p:ext uri="{BB962C8B-B14F-4D97-AF65-F5344CB8AC3E}">
        <p14:creationId xmlns:p14="http://schemas.microsoft.com/office/powerpoint/2010/main" val="777649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news site needs</a:t>
            </a:r>
            <a:endParaRPr lang="en-US" dirty="0"/>
          </a:p>
        </p:txBody>
      </p:sp>
      <p:sp>
        <p:nvSpPr>
          <p:cNvPr id="3" name="Content Placeholder 2"/>
          <p:cNvSpPr>
            <a:spLocks noGrp="1"/>
          </p:cNvSpPr>
          <p:nvPr>
            <p:ph idx="1"/>
          </p:nvPr>
        </p:nvSpPr>
        <p:spPr>
          <a:xfrm>
            <a:off x="2071688" y="2228849"/>
            <a:ext cx="9282112" cy="3948113"/>
          </a:xfrm>
        </p:spPr>
        <p:txBody>
          <a:bodyPr>
            <a:normAutofit/>
          </a:bodyPr>
          <a:lstStyle/>
          <a:p>
            <a:pPr>
              <a:buFont typeface="Wingdings" charset="2"/>
              <a:buChar char="ü"/>
            </a:pPr>
            <a:r>
              <a:rPr lang="en-US" sz="4000" dirty="0" smtClean="0"/>
              <a:t>  Content Creation</a:t>
            </a:r>
          </a:p>
          <a:p>
            <a:pPr>
              <a:buFont typeface="Wingdings" charset="2"/>
              <a:buChar char="ü"/>
            </a:pPr>
            <a:endParaRPr lang="en-US" sz="4000" dirty="0"/>
          </a:p>
          <a:p>
            <a:pPr>
              <a:buFont typeface="Wingdings" charset="2"/>
              <a:buChar char="ü"/>
            </a:pPr>
            <a:r>
              <a:rPr lang="en-US" sz="4000" dirty="0" smtClean="0"/>
              <a:t>  Content Curation</a:t>
            </a:r>
          </a:p>
          <a:p>
            <a:pPr>
              <a:buFont typeface="Wingdings" charset="2"/>
              <a:buChar char="ü"/>
            </a:pPr>
            <a:endParaRPr lang="en-US" sz="4000" dirty="0"/>
          </a:p>
          <a:p>
            <a:pPr>
              <a:buFont typeface="Wingdings" charset="2"/>
              <a:buChar char="ü"/>
            </a:pPr>
            <a:r>
              <a:rPr lang="en-US" sz="4000" dirty="0" smtClean="0"/>
              <a:t>  Content Rendering</a:t>
            </a:r>
            <a:endParaRPr lang="en-US" sz="4000" dirty="0"/>
          </a:p>
        </p:txBody>
      </p:sp>
    </p:spTree>
    <p:extLst>
      <p:ext uri="{BB962C8B-B14F-4D97-AF65-F5344CB8AC3E}">
        <p14:creationId xmlns:p14="http://schemas.microsoft.com/office/powerpoint/2010/main" val="1978093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4393" y="1575916"/>
            <a:ext cx="3357563" cy="2232485"/>
          </a:xfrm>
          <a:prstGeom prst="rect">
            <a:avLst/>
          </a:prstGeom>
        </p:spPr>
      </p:pic>
      <p:sp>
        <p:nvSpPr>
          <p:cNvPr id="3" name="TextBox 2"/>
          <p:cNvSpPr txBox="1"/>
          <p:nvPr/>
        </p:nvSpPr>
        <p:spPr>
          <a:xfrm>
            <a:off x="114300" y="3312536"/>
            <a:ext cx="4857750" cy="1446550"/>
          </a:xfrm>
          <a:prstGeom prst="rect">
            <a:avLst/>
          </a:prstGeom>
          <a:noFill/>
        </p:spPr>
        <p:txBody>
          <a:bodyPr wrap="square" rtlCol="0">
            <a:spAutoFit/>
          </a:bodyPr>
          <a:lstStyle/>
          <a:p>
            <a:r>
              <a:rPr lang="en-US" sz="8800" dirty="0" err="1" smtClean="0">
                <a:solidFill>
                  <a:srgbClr val="00877F"/>
                </a:solidFill>
              </a:rPr>
              <a:t>Newsgate</a:t>
            </a:r>
            <a:endParaRPr lang="en-US" sz="8800" dirty="0">
              <a:solidFill>
                <a:srgbClr val="00877F"/>
              </a:soli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394774" y="457200"/>
            <a:ext cx="8256806" cy="6143625"/>
          </a:xfrm>
          <a:prstGeom prst="rect">
            <a:avLst/>
          </a:prstGeom>
        </p:spPr>
      </p:pic>
    </p:spTree>
    <p:extLst>
      <p:ext uri="{BB962C8B-B14F-4D97-AF65-F5344CB8AC3E}">
        <p14:creationId xmlns:p14="http://schemas.microsoft.com/office/powerpoint/2010/main" val="15368909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339920" y="1675987"/>
            <a:ext cx="4116388" cy="1385888"/>
          </a:xfrm>
          <a:prstGeom prst="rect">
            <a:avLst/>
          </a:prstGeom>
        </p:spPr>
      </p:pic>
      <p:pic>
        <p:nvPicPr>
          <p:cNvPr id="4" name="Picture 3"/>
          <p:cNvPicPr>
            <a:picLocks noChangeAspect="1"/>
          </p:cNvPicPr>
          <p:nvPr/>
        </p:nvPicPr>
        <p:blipFill>
          <a:blip r:embed="rId4"/>
          <a:stretch>
            <a:fillRect/>
          </a:stretch>
        </p:blipFill>
        <p:spPr>
          <a:xfrm>
            <a:off x="6780972" y="1675987"/>
            <a:ext cx="3951287" cy="1845757"/>
          </a:xfrm>
          <a:prstGeom prst="rect">
            <a:avLst/>
          </a:prstGeom>
        </p:spPr>
      </p:pic>
      <p:sp>
        <p:nvSpPr>
          <p:cNvPr id="5" name="TextBox 4"/>
          <p:cNvSpPr txBox="1"/>
          <p:nvPr/>
        </p:nvSpPr>
        <p:spPr>
          <a:xfrm>
            <a:off x="4943070" y="4359966"/>
            <a:ext cx="2142702" cy="1107996"/>
          </a:xfrm>
          <a:prstGeom prst="rect">
            <a:avLst/>
          </a:prstGeom>
          <a:noFill/>
        </p:spPr>
        <p:txBody>
          <a:bodyPr wrap="none" rtlCol="0">
            <a:spAutoFit/>
          </a:bodyPr>
          <a:lstStyle/>
          <a:p>
            <a:r>
              <a:rPr lang="en-US" sz="6600" dirty="0" smtClean="0"/>
              <a:t>Why?</a:t>
            </a:r>
            <a:endParaRPr lang="en-US" sz="6600" dirty="0"/>
          </a:p>
        </p:txBody>
      </p:sp>
    </p:spTree>
    <p:extLst>
      <p:ext uri="{BB962C8B-B14F-4D97-AF65-F5344CB8AC3E}">
        <p14:creationId xmlns:p14="http://schemas.microsoft.com/office/powerpoint/2010/main" val="9928820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ge result for craft cms 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48536" y="3638550"/>
            <a:ext cx="3333750"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ge result for wordp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67411" y="180975"/>
            <a:ext cx="6096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ge result for Joomla!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57337" y="3833812"/>
            <a:ext cx="31527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ge result for umbraco logo"/>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4350" y="1704975"/>
            <a:ext cx="5238750" cy="15716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83809" y="2149019"/>
            <a:ext cx="1967205" cy="4708981"/>
          </a:xfrm>
          <a:prstGeom prst="rect">
            <a:avLst/>
          </a:prstGeom>
          <a:noFill/>
        </p:spPr>
        <p:txBody>
          <a:bodyPr wrap="none" rtlCol="0">
            <a:spAutoFit/>
          </a:bodyPr>
          <a:lstStyle/>
          <a:p>
            <a:r>
              <a:rPr lang="en-US" sz="30000" dirty="0" smtClean="0">
                <a:solidFill>
                  <a:schemeClr val="accent1"/>
                </a:solidFill>
              </a:rPr>
              <a:t>?</a:t>
            </a:r>
            <a:endParaRPr lang="en-US" sz="30000" dirty="0">
              <a:solidFill>
                <a:schemeClr val="accent1"/>
              </a:solidFill>
            </a:endParaRPr>
          </a:p>
        </p:txBody>
      </p:sp>
    </p:spTree>
    <p:extLst>
      <p:ext uri="{BB962C8B-B14F-4D97-AF65-F5344CB8AC3E}">
        <p14:creationId xmlns:p14="http://schemas.microsoft.com/office/powerpoint/2010/main" val="94061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tps://pbs.twimg.com/media/DCbEWj3UQAIVu9g.jpg:large"/>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911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ge result for angula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7273" b="18182"/>
          <a:stretch/>
        </p:blipFill>
        <p:spPr bwMode="auto">
          <a:xfrm>
            <a:off x="1985962" y="985839"/>
            <a:ext cx="7858125" cy="507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6401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ge result for new york time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8661" y="2457450"/>
            <a:ext cx="11035699"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9292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7113" y="2411895"/>
            <a:ext cx="4570482" cy="1446550"/>
          </a:xfrm>
          <a:prstGeom prst="rect">
            <a:avLst/>
          </a:prstGeom>
          <a:noFill/>
        </p:spPr>
        <p:txBody>
          <a:bodyPr wrap="none" rtlCol="0">
            <a:spAutoFit/>
          </a:bodyPr>
          <a:lstStyle/>
          <a:p>
            <a:r>
              <a:rPr lang="en-US" sz="8800" dirty="0" smtClean="0"/>
              <a:t>Learnings</a:t>
            </a:r>
            <a:endParaRPr lang="en-US" sz="8800" dirty="0"/>
          </a:p>
        </p:txBody>
      </p:sp>
    </p:spTree>
    <p:extLst>
      <p:ext uri="{BB962C8B-B14F-4D97-AF65-F5344CB8AC3E}">
        <p14:creationId xmlns:p14="http://schemas.microsoft.com/office/powerpoint/2010/main" val="6915212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1409" y="2488924"/>
            <a:ext cx="7785032" cy="1323439"/>
          </a:xfrm>
          <a:prstGeom prst="rect">
            <a:avLst/>
          </a:prstGeom>
          <a:noFill/>
        </p:spPr>
        <p:txBody>
          <a:bodyPr wrap="square" rtlCol="0">
            <a:spAutoFit/>
          </a:bodyPr>
          <a:lstStyle/>
          <a:p>
            <a:pPr algn="ctr"/>
            <a:r>
              <a:rPr lang="en-US" sz="4000" dirty="0" smtClean="0"/>
              <a:t>Ad tech / analytics doesn’t work well with single page applications</a:t>
            </a:r>
            <a:endParaRPr lang="en-US" sz="4000" dirty="0"/>
          </a:p>
        </p:txBody>
      </p:sp>
    </p:spTree>
    <p:extLst>
      <p:ext uri="{BB962C8B-B14F-4D97-AF65-F5344CB8AC3E}">
        <p14:creationId xmlns:p14="http://schemas.microsoft.com/office/powerpoint/2010/main" val="1843947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86229" y="2820435"/>
            <a:ext cx="7457884" cy="1200329"/>
          </a:xfrm>
          <a:prstGeom prst="rect">
            <a:avLst/>
          </a:prstGeom>
          <a:noFill/>
        </p:spPr>
        <p:txBody>
          <a:bodyPr wrap="square" rtlCol="0">
            <a:spAutoFit/>
          </a:bodyPr>
          <a:lstStyle/>
          <a:p>
            <a:pPr algn="ctr"/>
            <a:r>
              <a:rPr lang="en-US" sz="3600" dirty="0" smtClean="0"/>
              <a:t>React has continued to help our team attract and retain awesome people</a:t>
            </a:r>
            <a:endParaRPr lang="en-US" sz="3600" dirty="0"/>
          </a:p>
        </p:txBody>
      </p:sp>
    </p:spTree>
    <p:extLst>
      <p:ext uri="{BB962C8B-B14F-4D97-AF65-F5344CB8AC3E}">
        <p14:creationId xmlns:p14="http://schemas.microsoft.com/office/powerpoint/2010/main" val="897513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03374" y="1219200"/>
            <a:ext cx="3682098" cy="769441"/>
          </a:xfrm>
          <a:prstGeom prst="rect">
            <a:avLst/>
          </a:prstGeom>
          <a:noFill/>
        </p:spPr>
        <p:txBody>
          <a:bodyPr wrap="none" rtlCol="0">
            <a:spAutoFit/>
          </a:bodyPr>
          <a:lstStyle/>
          <a:p>
            <a:r>
              <a:rPr lang="en-US" sz="4400" dirty="0" smtClean="0"/>
              <a:t>@</a:t>
            </a:r>
            <a:r>
              <a:rPr lang="en-US" sz="4400" dirty="0" err="1" smtClean="0"/>
              <a:t>JakeGinnivan</a:t>
            </a:r>
            <a:endParaRPr lang="en-US" sz="4400" dirty="0"/>
          </a:p>
        </p:txBody>
      </p:sp>
      <p:sp>
        <p:nvSpPr>
          <p:cNvPr id="4" name="TextBox 3"/>
          <p:cNvSpPr txBox="1"/>
          <p:nvPr/>
        </p:nvSpPr>
        <p:spPr>
          <a:xfrm>
            <a:off x="3803374" y="2743201"/>
            <a:ext cx="5860900" cy="769441"/>
          </a:xfrm>
          <a:prstGeom prst="rect">
            <a:avLst/>
          </a:prstGeom>
          <a:noFill/>
        </p:spPr>
        <p:txBody>
          <a:bodyPr wrap="none" rtlCol="0">
            <a:spAutoFit/>
          </a:bodyPr>
          <a:lstStyle/>
          <a:p>
            <a:r>
              <a:rPr lang="en-US" sz="4400" dirty="0" err="1"/>
              <a:t>g</a:t>
            </a:r>
            <a:r>
              <a:rPr lang="en-US" sz="4400" dirty="0" err="1" smtClean="0"/>
              <a:t>ithub.com</a:t>
            </a:r>
            <a:r>
              <a:rPr lang="en-US" sz="4400" dirty="0" smtClean="0"/>
              <a:t>/</a:t>
            </a:r>
            <a:r>
              <a:rPr lang="en-US" sz="4400" dirty="0" err="1" smtClean="0"/>
              <a:t>jakeginnivan</a:t>
            </a:r>
            <a:endParaRPr lang="en-US" sz="4400" dirty="0"/>
          </a:p>
        </p:txBody>
      </p:sp>
      <p:pic>
        <p:nvPicPr>
          <p:cNvPr id="5" name="Picture 4"/>
          <p:cNvPicPr>
            <a:picLocks noChangeAspect="1"/>
          </p:cNvPicPr>
          <p:nvPr/>
        </p:nvPicPr>
        <p:blipFill>
          <a:blip r:embed="rId2"/>
          <a:stretch>
            <a:fillRect/>
          </a:stretch>
        </p:blipFill>
        <p:spPr>
          <a:xfrm>
            <a:off x="3803374" y="4267202"/>
            <a:ext cx="4074214" cy="1703916"/>
          </a:xfrm>
          <a:prstGeom prst="rect">
            <a:avLst/>
          </a:prstGeom>
        </p:spPr>
      </p:pic>
    </p:spTree>
    <p:extLst>
      <p:ext uri="{BB962C8B-B14F-4D97-AF65-F5344CB8AC3E}">
        <p14:creationId xmlns:p14="http://schemas.microsoft.com/office/powerpoint/2010/main" val="17443951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9923" y="2964552"/>
            <a:ext cx="7499232" cy="646331"/>
          </a:xfrm>
          <a:prstGeom prst="rect">
            <a:avLst/>
          </a:prstGeom>
          <a:noFill/>
        </p:spPr>
        <p:txBody>
          <a:bodyPr wrap="none" rtlCol="0">
            <a:spAutoFit/>
          </a:bodyPr>
          <a:lstStyle/>
          <a:p>
            <a:r>
              <a:rPr lang="en-US" sz="3600" dirty="0" smtClean="0"/>
              <a:t>We had to solve many solved problems</a:t>
            </a:r>
            <a:endParaRPr lang="en-US" sz="3600" dirty="0"/>
          </a:p>
        </p:txBody>
      </p:sp>
    </p:spTree>
    <p:extLst>
      <p:ext uri="{BB962C8B-B14F-4D97-AF65-F5344CB8AC3E}">
        <p14:creationId xmlns:p14="http://schemas.microsoft.com/office/powerpoint/2010/main" val="1762751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7250" y="2413845"/>
            <a:ext cx="10787063" cy="1569660"/>
          </a:xfrm>
          <a:prstGeom prst="rect">
            <a:avLst/>
          </a:prstGeom>
          <a:noFill/>
        </p:spPr>
        <p:txBody>
          <a:bodyPr wrap="square" rtlCol="0">
            <a:spAutoFit/>
          </a:bodyPr>
          <a:lstStyle/>
          <a:p>
            <a:pPr algn="ctr"/>
            <a:r>
              <a:rPr lang="en-US" sz="4800" dirty="0" smtClean="0"/>
              <a:t>Having JavaScript (</a:t>
            </a:r>
            <a:r>
              <a:rPr lang="en-US" sz="4800" dirty="0" err="1" smtClean="0"/>
              <a:t>TypeScript</a:t>
            </a:r>
            <a:r>
              <a:rPr lang="en-US" sz="4800" dirty="0" smtClean="0"/>
              <a:t>) everywhere has allowed more team collaboration</a:t>
            </a:r>
            <a:endParaRPr lang="en-US" sz="4800" dirty="0"/>
          </a:p>
        </p:txBody>
      </p:sp>
    </p:spTree>
    <p:extLst>
      <p:ext uri="{BB962C8B-B14F-4D97-AF65-F5344CB8AC3E}">
        <p14:creationId xmlns:p14="http://schemas.microsoft.com/office/powerpoint/2010/main" val="1312731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tps://media-exp2.licdn.com/mpr/mpr/AAIAAQDGAAoAAQAAAAAAAA1EAAAAJDAwMjhjNWE2LTlmNWItNDgxOS1hZTA3LTBhNTA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458700" cy="5286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23056" y="4829175"/>
            <a:ext cx="11812588" cy="1400175"/>
          </a:xfrm>
        </p:spPr>
        <p:txBody>
          <a:bodyPr/>
          <a:lstStyle/>
          <a:p>
            <a:r>
              <a:rPr lang="en-US" dirty="0" smtClean="0"/>
              <a:t>Design system vs component library</a:t>
            </a:r>
            <a:endParaRPr lang="en-US" dirty="0"/>
          </a:p>
        </p:txBody>
      </p:sp>
    </p:spTree>
    <p:extLst>
      <p:ext uri="{BB962C8B-B14F-4D97-AF65-F5344CB8AC3E}">
        <p14:creationId xmlns:p14="http://schemas.microsoft.com/office/powerpoint/2010/main" val="17282597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11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7" y="666751"/>
            <a:ext cx="5157787" cy="823912"/>
          </a:xfrm>
        </p:spPr>
        <p:txBody>
          <a:bodyPr/>
          <a:lstStyle/>
          <a:p>
            <a:r>
              <a:rPr lang="en-US" sz="3600" dirty="0" smtClean="0"/>
              <a:t>Component library</a:t>
            </a:r>
            <a:endParaRPr lang="en-US" sz="3600" dirty="0"/>
          </a:p>
        </p:txBody>
      </p:sp>
      <p:sp>
        <p:nvSpPr>
          <p:cNvPr id="4" name="Content Placeholder 3"/>
          <p:cNvSpPr>
            <a:spLocks noGrp="1"/>
          </p:cNvSpPr>
          <p:nvPr>
            <p:ph sz="half" idx="2"/>
          </p:nvPr>
        </p:nvSpPr>
        <p:spPr>
          <a:xfrm>
            <a:off x="839787" y="1743075"/>
            <a:ext cx="5157787" cy="4160838"/>
          </a:xfrm>
        </p:spPr>
        <p:txBody>
          <a:bodyPr/>
          <a:lstStyle/>
          <a:p>
            <a:pPr marL="0" indent="0">
              <a:buNone/>
            </a:pPr>
            <a:r>
              <a:rPr lang="en-US" dirty="0" smtClean="0"/>
              <a:t>Focus on reusability</a:t>
            </a:r>
          </a:p>
          <a:p>
            <a:pPr marL="0" indent="0">
              <a:buNone/>
            </a:pPr>
            <a:endParaRPr lang="en-US" dirty="0"/>
          </a:p>
          <a:p>
            <a:pPr marL="0" indent="0">
              <a:buNone/>
            </a:pPr>
            <a:r>
              <a:rPr lang="en-US" dirty="0" smtClean="0"/>
              <a:t>Often default styles, expected to be styled in product</a:t>
            </a:r>
          </a:p>
          <a:p>
            <a:pPr marL="0" indent="0">
              <a:buNone/>
            </a:pPr>
            <a:endParaRPr lang="en-US" dirty="0"/>
          </a:p>
          <a:p>
            <a:pPr marL="0" indent="0">
              <a:buNone/>
            </a:pPr>
            <a:r>
              <a:rPr lang="en-US" dirty="0" smtClean="0"/>
              <a:t>For developers</a:t>
            </a:r>
          </a:p>
          <a:p>
            <a:pPr marL="0" indent="0">
              <a:buNone/>
            </a:pPr>
            <a:endParaRPr lang="en-US" dirty="0"/>
          </a:p>
        </p:txBody>
      </p:sp>
      <p:sp>
        <p:nvSpPr>
          <p:cNvPr id="5" name="Text Placeholder 4"/>
          <p:cNvSpPr>
            <a:spLocks noGrp="1"/>
          </p:cNvSpPr>
          <p:nvPr>
            <p:ph type="body" sz="quarter" idx="3"/>
          </p:nvPr>
        </p:nvSpPr>
        <p:spPr>
          <a:xfrm>
            <a:off x="6172200" y="666751"/>
            <a:ext cx="5183188" cy="823912"/>
          </a:xfrm>
        </p:spPr>
        <p:txBody>
          <a:bodyPr>
            <a:normAutofit/>
          </a:bodyPr>
          <a:lstStyle/>
          <a:p>
            <a:r>
              <a:rPr lang="en-US" sz="3600" dirty="0" smtClean="0"/>
              <a:t>Design System</a:t>
            </a:r>
            <a:endParaRPr lang="en-US" sz="3600" dirty="0"/>
          </a:p>
        </p:txBody>
      </p:sp>
      <p:sp>
        <p:nvSpPr>
          <p:cNvPr id="6" name="Content Placeholder 5"/>
          <p:cNvSpPr>
            <a:spLocks noGrp="1"/>
          </p:cNvSpPr>
          <p:nvPr>
            <p:ph sz="quarter" idx="4"/>
          </p:nvPr>
        </p:nvSpPr>
        <p:spPr>
          <a:xfrm>
            <a:off x="6172200" y="1743075"/>
            <a:ext cx="5183188" cy="4857750"/>
          </a:xfrm>
        </p:spPr>
        <p:txBody>
          <a:bodyPr>
            <a:normAutofit lnSpcReduction="10000"/>
          </a:bodyPr>
          <a:lstStyle/>
          <a:p>
            <a:pPr marL="0" indent="0">
              <a:buNone/>
            </a:pPr>
            <a:r>
              <a:rPr lang="en-US" dirty="0" smtClean="0"/>
              <a:t>Focus on domain specific language</a:t>
            </a:r>
          </a:p>
          <a:p>
            <a:pPr marL="0" indent="0">
              <a:buNone/>
            </a:pPr>
            <a:endParaRPr lang="en-US" dirty="0" smtClean="0"/>
          </a:p>
          <a:p>
            <a:pPr marL="0" indent="0">
              <a:buNone/>
            </a:pPr>
            <a:r>
              <a:rPr lang="en-US" dirty="0" smtClean="0"/>
              <a:t>Does not have to be reusable across products</a:t>
            </a:r>
          </a:p>
          <a:p>
            <a:pPr marL="0" indent="0">
              <a:buNone/>
            </a:pPr>
            <a:endParaRPr lang="en-US" dirty="0" smtClean="0"/>
          </a:p>
          <a:p>
            <a:pPr marL="0" indent="0">
              <a:buNone/>
            </a:pPr>
            <a:r>
              <a:rPr lang="en-US" dirty="0" smtClean="0"/>
              <a:t>Focus on underlying consistency from a design point of view across products</a:t>
            </a:r>
          </a:p>
          <a:p>
            <a:pPr marL="0" indent="0">
              <a:buNone/>
            </a:pPr>
            <a:endParaRPr lang="en-US" dirty="0"/>
          </a:p>
          <a:p>
            <a:pPr marL="0" indent="0">
              <a:buNone/>
            </a:pPr>
            <a:r>
              <a:rPr lang="en-US" dirty="0" smtClean="0"/>
              <a:t>For the business and greater team!</a:t>
            </a:r>
            <a:endParaRPr lang="en-US" dirty="0"/>
          </a:p>
        </p:txBody>
      </p:sp>
    </p:spTree>
    <p:extLst>
      <p:ext uri="{BB962C8B-B14F-4D97-AF65-F5344CB8AC3E}">
        <p14:creationId xmlns:p14="http://schemas.microsoft.com/office/powerpoint/2010/main" val="1947984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662202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216"/>
            <a:ext cx="12192000" cy="1325563"/>
          </a:xfrm>
        </p:spPr>
        <p:txBody>
          <a:bodyPr/>
          <a:lstStyle/>
          <a:p>
            <a:pPr algn="ctr"/>
            <a:r>
              <a:rPr lang="en-US" dirty="0" smtClean="0"/>
              <a:t>How I (used to) build things</a:t>
            </a:r>
            <a:endParaRPr lang="en-US" dirty="0"/>
          </a:p>
        </p:txBody>
      </p:sp>
      <p:graphicFrame>
        <p:nvGraphicFramePr>
          <p:cNvPr id="4" name="Diagram 3"/>
          <p:cNvGraphicFramePr/>
          <p:nvPr>
            <p:extLst>
              <p:ext uri="{D42A27DB-BD31-4B8C-83A1-F6EECF244321}">
                <p14:modId xmlns:p14="http://schemas.microsoft.com/office/powerpoint/2010/main" val="1918733684"/>
              </p:ext>
            </p:extLst>
          </p:nvPr>
        </p:nvGraphicFramePr>
        <p:xfrm>
          <a:off x="1978991" y="140877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0806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191" y="83216"/>
            <a:ext cx="10515600" cy="1325563"/>
          </a:xfrm>
        </p:spPr>
        <p:txBody>
          <a:bodyPr/>
          <a:lstStyle/>
          <a:p>
            <a:pPr algn="ctr"/>
            <a:r>
              <a:rPr lang="en-US" dirty="0" smtClean="0"/>
              <a:t>Design system thinking</a:t>
            </a:r>
            <a:endParaRPr lang="en-US" dirty="0"/>
          </a:p>
        </p:txBody>
      </p:sp>
      <p:graphicFrame>
        <p:nvGraphicFramePr>
          <p:cNvPr id="4" name="Diagram 3"/>
          <p:cNvGraphicFramePr/>
          <p:nvPr>
            <p:extLst>
              <p:ext uri="{D42A27DB-BD31-4B8C-83A1-F6EECF244321}">
                <p14:modId xmlns:p14="http://schemas.microsoft.com/office/powerpoint/2010/main" val="1390468557"/>
              </p:ext>
            </p:extLst>
          </p:nvPr>
        </p:nvGraphicFramePr>
        <p:xfrm>
          <a:off x="942975" y="1408779"/>
          <a:ext cx="1035781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6335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809" y="1272209"/>
            <a:ext cx="4505739" cy="4306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39417" y="1457740"/>
            <a:ext cx="4065105" cy="3896138"/>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02364" y="1647592"/>
            <a:ext cx="3896140" cy="927652"/>
          </a:xfrm>
          <a:prstGeom prst="rect">
            <a:avLst/>
          </a:prstGeom>
          <a:solidFill>
            <a:schemeClr val="accent1">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p:cNvSpPr/>
          <p:nvPr/>
        </p:nvSpPr>
        <p:spPr>
          <a:xfrm>
            <a:off x="702363" y="2670169"/>
            <a:ext cx="3896141" cy="2511431"/>
          </a:xfrm>
          <a:prstGeom prst="rect">
            <a:avLst/>
          </a:prstGeom>
          <a:solidFill>
            <a:schemeClr val="accent1">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5728251" y="2135619"/>
            <a:ext cx="5443331" cy="1938992"/>
          </a:xfrm>
          <a:prstGeom prst="rect">
            <a:avLst/>
          </a:prstGeom>
          <a:noFill/>
        </p:spPr>
        <p:txBody>
          <a:bodyPr wrap="square" rtlCol="0">
            <a:spAutoFit/>
          </a:bodyPr>
          <a:lstStyle/>
          <a:p>
            <a:pPr algn="ctr"/>
            <a:r>
              <a:rPr lang="en-US" sz="2400" dirty="0" smtClean="0"/>
              <a:t>Design systems do not stop us creating reusable modules</a:t>
            </a:r>
          </a:p>
          <a:p>
            <a:pPr algn="ctr"/>
            <a:endParaRPr lang="en-US" sz="2400" dirty="0"/>
          </a:p>
          <a:p>
            <a:pPr algn="ctr"/>
            <a:r>
              <a:rPr lang="en-US" sz="2400" dirty="0" smtClean="0"/>
              <a:t>But not all modules need to be exposed to the design system</a:t>
            </a:r>
            <a:endParaRPr lang="en-US" sz="2400" dirty="0"/>
          </a:p>
        </p:txBody>
      </p:sp>
    </p:spTree>
    <p:extLst>
      <p:ext uri="{BB962C8B-B14F-4D97-AF65-F5344CB8AC3E}">
        <p14:creationId xmlns:p14="http://schemas.microsoft.com/office/powerpoint/2010/main" val="1716775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12192000" cy="6854803"/>
          </a:xfrm>
          <a:prstGeom prst="rect">
            <a:avLst/>
          </a:prstGeom>
        </p:spPr>
      </p:pic>
    </p:spTree>
    <p:extLst>
      <p:ext uri="{BB962C8B-B14F-4D97-AF65-F5344CB8AC3E}">
        <p14:creationId xmlns:p14="http://schemas.microsoft.com/office/powerpoint/2010/main" val="18162821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514686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531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66374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7113" y="2411895"/>
            <a:ext cx="4570482" cy="1446550"/>
          </a:xfrm>
          <a:prstGeom prst="rect">
            <a:avLst/>
          </a:prstGeom>
          <a:noFill/>
        </p:spPr>
        <p:txBody>
          <a:bodyPr wrap="none" rtlCol="0">
            <a:spAutoFit/>
          </a:bodyPr>
          <a:lstStyle/>
          <a:p>
            <a:r>
              <a:rPr lang="en-US" sz="8800" dirty="0" smtClean="0"/>
              <a:t>Learnings</a:t>
            </a:r>
            <a:endParaRPr lang="en-US" sz="8800" dirty="0"/>
          </a:p>
        </p:txBody>
      </p:sp>
    </p:spTree>
    <p:extLst>
      <p:ext uri="{BB962C8B-B14F-4D97-AF65-F5344CB8AC3E}">
        <p14:creationId xmlns:p14="http://schemas.microsoft.com/office/powerpoint/2010/main" val="15035956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5166" y="2771082"/>
            <a:ext cx="9498881" cy="1323439"/>
          </a:xfrm>
          <a:prstGeom prst="rect">
            <a:avLst/>
          </a:prstGeom>
          <a:noFill/>
        </p:spPr>
        <p:txBody>
          <a:bodyPr wrap="square" rtlCol="0">
            <a:spAutoFit/>
          </a:bodyPr>
          <a:lstStyle/>
          <a:p>
            <a:pPr algn="ctr"/>
            <a:r>
              <a:rPr lang="en-US" sz="4000" dirty="0" smtClean="0"/>
              <a:t>Ensure you have a shared understanding of the goal of a decision/initiative/project</a:t>
            </a:r>
            <a:endParaRPr lang="en-US" sz="4000" dirty="0"/>
          </a:p>
        </p:txBody>
      </p:sp>
    </p:spTree>
    <p:extLst>
      <p:ext uri="{BB962C8B-B14F-4D97-AF65-F5344CB8AC3E}">
        <p14:creationId xmlns:p14="http://schemas.microsoft.com/office/powerpoint/2010/main" val="459466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5166" y="2771082"/>
            <a:ext cx="9498881" cy="1938992"/>
          </a:xfrm>
          <a:prstGeom prst="rect">
            <a:avLst/>
          </a:prstGeom>
          <a:noFill/>
        </p:spPr>
        <p:txBody>
          <a:bodyPr wrap="square" rtlCol="0">
            <a:spAutoFit/>
          </a:bodyPr>
          <a:lstStyle/>
          <a:p>
            <a:pPr algn="ctr"/>
            <a:r>
              <a:rPr lang="en-US" sz="4000" dirty="0" smtClean="0"/>
              <a:t>Front-end development is hard, a design system is like an architecture plan for your UI / UX</a:t>
            </a:r>
            <a:endParaRPr lang="en-US" sz="4000" dirty="0"/>
          </a:p>
        </p:txBody>
      </p:sp>
    </p:spTree>
    <p:extLst>
      <p:ext uri="{BB962C8B-B14F-4D97-AF65-F5344CB8AC3E}">
        <p14:creationId xmlns:p14="http://schemas.microsoft.com/office/powerpoint/2010/main" val="19627265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5166" y="2771082"/>
            <a:ext cx="9498881" cy="707886"/>
          </a:xfrm>
          <a:prstGeom prst="rect">
            <a:avLst/>
          </a:prstGeom>
          <a:noFill/>
        </p:spPr>
        <p:txBody>
          <a:bodyPr wrap="square" rtlCol="0">
            <a:spAutoFit/>
          </a:bodyPr>
          <a:lstStyle/>
          <a:p>
            <a:pPr algn="ctr"/>
            <a:r>
              <a:rPr lang="en-US" sz="4000" dirty="0" smtClean="0"/>
              <a:t>Not planning is planning to fail</a:t>
            </a:r>
            <a:endParaRPr lang="en-US" sz="4000" dirty="0"/>
          </a:p>
        </p:txBody>
      </p:sp>
    </p:spTree>
    <p:extLst>
      <p:ext uri="{BB962C8B-B14F-4D97-AF65-F5344CB8AC3E}">
        <p14:creationId xmlns:p14="http://schemas.microsoft.com/office/powerpoint/2010/main" val="1010176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5166" y="2771082"/>
            <a:ext cx="9498881" cy="1323439"/>
          </a:xfrm>
          <a:prstGeom prst="rect">
            <a:avLst/>
          </a:prstGeom>
          <a:noFill/>
        </p:spPr>
        <p:txBody>
          <a:bodyPr wrap="square" rtlCol="0">
            <a:spAutoFit/>
          </a:bodyPr>
          <a:lstStyle/>
          <a:p>
            <a:pPr algn="ctr"/>
            <a:r>
              <a:rPr lang="en-US" sz="4000" dirty="0" smtClean="0"/>
              <a:t>Visual regression testing is awesome,</a:t>
            </a:r>
          </a:p>
          <a:p>
            <a:pPr algn="ctr"/>
            <a:r>
              <a:rPr lang="en-US" sz="4000" dirty="0"/>
              <a:t>i</a:t>
            </a:r>
            <a:r>
              <a:rPr lang="en-US" sz="4000" dirty="0" smtClean="0"/>
              <a:t>nvest in good testing tools</a:t>
            </a:r>
            <a:endParaRPr lang="en-US" sz="4000" dirty="0"/>
          </a:p>
        </p:txBody>
      </p:sp>
    </p:spTree>
    <p:extLst>
      <p:ext uri="{BB962C8B-B14F-4D97-AF65-F5344CB8AC3E}">
        <p14:creationId xmlns:p14="http://schemas.microsoft.com/office/powerpoint/2010/main" val="1033200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5166" y="2771082"/>
            <a:ext cx="9498881" cy="1323439"/>
          </a:xfrm>
          <a:prstGeom prst="rect">
            <a:avLst/>
          </a:prstGeom>
          <a:noFill/>
        </p:spPr>
        <p:txBody>
          <a:bodyPr wrap="square" rtlCol="0">
            <a:spAutoFit/>
          </a:bodyPr>
          <a:lstStyle/>
          <a:p>
            <a:pPr algn="ctr"/>
            <a:r>
              <a:rPr lang="en-US" sz="4000" dirty="0" smtClean="0"/>
              <a:t>Document your decisions, it saves repeated conversations</a:t>
            </a:r>
            <a:endParaRPr lang="en-US" sz="4000" dirty="0"/>
          </a:p>
        </p:txBody>
      </p:sp>
    </p:spTree>
    <p:extLst>
      <p:ext uri="{BB962C8B-B14F-4D97-AF65-F5344CB8AC3E}">
        <p14:creationId xmlns:p14="http://schemas.microsoft.com/office/powerpoint/2010/main" val="14077483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native react vs swif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17986" y="1723697"/>
            <a:ext cx="75438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731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cxnSp>
        <p:nvCxnSpPr>
          <p:cNvPr id="4" name="Straight Connector 3"/>
          <p:cNvCxnSpPr/>
          <p:nvPr/>
        </p:nvCxnSpPr>
        <p:spPr>
          <a:xfrm>
            <a:off x="3571876" y="414338"/>
            <a:ext cx="0" cy="6143625"/>
          </a:xfrm>
          <a:prstGeom prst="line">
            <a:avLst/>
          </a:prstGeom>
          <a:ln w="1238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8766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581206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Tree>
    <p:extLst>
      <p:ext uri="{BB962C8B-B14F-4D97-AF65-F5344CB8AC3E}">
        <p14:creationId xmlns:p14="http://schemas.microsoft.com/office/powerpoint/2010/main" val="10208547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28727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86238" cy="6858000"/>
          </a:xfrm>
          <a:prstGeom prst="rect">
            <a:avLst/>
          </a:prstGeom>
        </p:spPr>
      </p:pic>
    </p:spTree>
    <p:extLst>
      <p:ext uri="{BB962C8B-B14F-4D97-AF65-F5344CB8AC3E}">
        <p14:creationId xmlns:p14="http://schemas.microsoft.com/office/powerpoint/2010/main" val="11094568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7113" y="2411895"/>
            <a:ext cx="4570482" cy="1446550"/>
          </a:xfrm>
          <a:prstGeom prst="rect">
            <a:avLst/>
          </a:prstGeom>
          <a:noFill/>
        </p:spPr>
        <p:txBody>
          <a:bodyPr wrap="none" rtlCol="0">
            <a:spAutoFit/>
          </a:bodyPr>
          <a:lstStyle/>
          <a:p>
            <a:r>
              <a:rPr lang="en-US" sz="8800" dirty="0" smtClean="0"/>
              <a:t>Learnings</a:t>
            </a:r>
            <a:endParaRPr lang="en-US" sz="8800" dirty="0"/>
          </a:p>
        </p:txBody>
      </p:sp>
    </p:spTree>
    <p:extLst>
      <p:ext uri="{BB962C8B-B14F-4D97-AF65-F5344CB8AC3E}">
        <p14:creationId xmlns:p14="http://schemas.microsoft.com/office/powerpoint/2010/main" val="560153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200329"/>
          </a:xfrm>
          <a:prstGeom prst="rect">
            <a:avLst/>
          </a:prstGeom>
          <a:noFill/>
        </p:spPr>
        <p:txBody>
          <a:bodyPr wrap="square" rtlCol="0">
            <a:spAutoFit/>
          </a:bodyPr>
          <a:lstStyle/>
          <a:p>
            <a:pPr algn="ctr"/>
            <a:r>
              <a:rPr lang="en-US" sz="3600" smtClean="0"/>
              <a:t>Multiple platform release and code sharing works!</a:t>
            </a:r>
            <a:endParaRPr lang="en-US" sz="3600" dirty="0"/>
          </a:p>
        </p:txBody>
      </p:sp>
    </p:spTree>
    <p:extLst>
      <p:ext uri="{BB962C8B-B14F-4D97-AF65-F5344CB8AC3E}">
        <p14:creationId xmlns:p14="http://schemas.microsoft.com/office/powerpoint/2010/main" val="348173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754326"/>
          </a:xfrm>
          <a:prstGeom prst="rect">
            <a:avLst/>
          </a:prstGeom>
          <a:noFill/>
        </p:spPr>
        <p:txBody>
          <a:bodyPr wrap="square" rtlCol="0">
            <a:spAutoFit/>
          </a:bodyPr>
          <a:lstStyle/>
          <a:p>
            <a:pPr algn="ctr"/>
            <a:r>
              <a:rPr lang="en-US" sz="3600" dirty="0" smtClean="0"/>
              <a:t>Just because there is a common language to work in, doesn’t mean everyone should</a:t>
            </a:r>
            <a:r>
              <a:rPr lang="mr-IN" sz="3600" dirty="0" smtClean="0"/>
              <a:t>…</a:t>
            </a:r>
            <a:endParaRPr lang="en-US" sz="3600" dirty="0"/>
          </a:p>
        </p:txBody>
      </p:sp>
    </p:spTree>
    <p:extLst>
      <p:ext uri="{BB962C8B-B14F-4D97-AF65-F5344CB8AC3E}">
        <p14:creationId xmlns:p14="http://schemas.microsoft.com/office/powerpoint/2010/main" val="1750653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754326"/>
          </a:xfrm>
          <a:prstGeom prst="rect">
            <a:avLst/>
          </a:prstGeom>
          <a:noFill/>
        </p:spPr>
        <p:txBody>
          <a:bodyPr wrap="square" rtlCol="0">
            <a:spAutoFit/>
          </a:bodyPr>
          <a:lstStyle/>
          <a:p>
            <a:pPr algn="ctr"/>
            <a:r>
              <a:rPr lang="en-US" sz="3600" dirty="0" smtClean="0"/>
              <a:t>Just because there is a common language to work in, doesn’t mean everyone should</a:t>
            </a:r>
            <a:r>
              <a:rPr lang="mr-IN" sz="3600" dirty="0" smtClean="0"/>
              <a:t>…</a:t>
            </a:r>
            <a:endParaRPr lang="en-US" sz="3600" dirty="0"/>
          </a:p>
        </p:txBody>
      </p:sp>
    </p:spTree>
    <p:extLst>
      <p:ext uri="{BB962C8B-B14F-4D97-AF65-F5344CB8AC3E}">
        <p14:creationId xmlns:p14="http://schemas.microsoft.com/office/powerpoint/2010/main" val="264400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646331"/>
          </a:xfrm>
          <a:prstGeom prst="rect">
            <a:avLst/>
          </a:prstGeom>
          <a:noFill/>
        </p:spPr>
        <p:txBody>
          <a:bodyPr wrap="square" rtlCol="0">
            <a:spAutoFit/>
          </a:bodyPr>
          <a:lstStyle/>
          <a:p>
            <a:pPr algn="ctr"/>
            <a:r>
              <a:rPr lang="en-AU" sz="3600" dirty="0" smtClean="0"/>
              <a:t>It has a cost, like every abstraction</a:t>
            </a:r>
            <a:endParaRPr lang="en-US" sz="3600" dirty="0"/>
          </a:p>
        </p:txBody>
      </p:sp>
    </p:spTree>
    <p:extLst>
      <p:ext uri="{BB962C8B-B14F-4D97-AF65-F5344CB8AC3E}">
        <p14:creationId xmlns:p14="http://schemas.microsoft.com/office/powerpoint/2010/main" val="19965243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200329"/>
          </a:xfrm>
          <a:prstGeom prst="rect">
            <a:avLst/>
          </a:prstGeom>
          <a:noFill/>
        </p:spPr>
        <p:txBody>
          <a:bodyPr wrap="square" rtlCol="0">
            <a:spAutoFit/>
          </a:bodyPr>
          <a:lstStyle/>
          <a:p>
            <a:pPr algn="ctr"/>
            <a:r>
              <a:rPr lang="en-AU" sz="3600" dirty="0" smtClean="0"/>
              <a:t>Throwing a team at a deadline is always a bad idea</a:t>
            </a:r>
            <a:endParaRPr lang="en-US" sz="3600" dirty="0"/>
          </a:p>
        </p:txBody>
      </p:sp>
    </p:spTree>
    <p:extLst>
      <p:ext uri="{BB962C8B-B14F-4D97-AF65-F5344CB8AC3E}">
        <p14:creationId xmlns:p14="http://schemas.microsoft.com/office/powerpoint/2010/main" val="8331955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754326"/>
          </a:xfrm>
          <a:prstGeom prst="rect">
            <a:avLst/>
          </a:prstGeom>
          <a:noFill/>
        </p:spPr>
        <p:txBody>
          <a:bodyPr wrap="square" rtlCol="0">
            <a:spAutoFit/>
          </a:bodyPr>
          <a:lstStyle/>
          <a:p>
            <a:pPr algn="ctr"/>
            <a:r>
              <a:rPr lang="en-AU" sz="3600" dirty="0" smtClean="0"/>
              <a:t>Styles in JavaScript meant more developers got involved in styling conversations</a:t>
            </a:r>
            <a:endParaRPr lang="en-US" sz="3600" dirty="0"/>
          </a:p>
        </p:txBody>
      </p:sp>
    </p:spTree>
    <p:extLst>
      <p:ext uri="{BB962C8B-B14F-4D97-AF65-F5344CB8AC3E}">
        <p14:creationId xmlns:p14="http://schemas.microsoft.com/office/powerpoint/2010/main" val="4747413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5134133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0" y="2162175"/>
            <a:ext cx="3395662" cy="3395662"/>
          </a:xfrm>
          <a:prstGeom prst="rect">
            <a:avLst/>
          </a:prstGeom>
        </p:spPr>
      </p:pic>
      <p:pic>
        <p:nvPicPr>
          <p:cNvPr id="3" name="Picture 2"/>
          <p:cNvPicPr>
            <a:picLocks noChangeAspect="1"/>
          </p:cNvPicPr>
          <p:nvPr/>
        </p:nvPicPr>
        <p:blipFill>
          <a:blip r:embed="rId4"/>
          <a:stretch>
            <a:fillRect/>
          </a:stretch>
        </p:blipFill>
        <p:spPr>
          <a:xfrm>
            <a:off x="6213475" y="889000"/>
            <a:ext cx="5080000" cy="5080000"/>
          </a:xfrm>
          <a:prstGeom prst="rect">
            <a:avLst/>
          </a:prstGeom>
        </p:spPr>
      </p:pic>
    </p:spTree>
    <p:extLst>
      <p:ext uri="{BB962C8B-B14F-4D97-AF65-F5344CB8AC3E}">
        <p14:creationId xmlns:p14="http://schemas.microsoft.com/office/powerpoint/2010/main" val="213852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9645731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000" y="1231900"/>
            <a:ext cx="5842000" cy="4381500"/>
          </a:xfrm>
          <a:prstGeom prst="rect">
            <a:avLst/>
          </a:prstGeom>
        </p:spPr>
      </p:pic>
    </p:spTree>
    <p:extLst>
      <p:ext uri="{BB962C8B-B14F-4D97-AF65-F5344CB8AC3E}">
        <p14:creationId xmlns:p14="http://schemas.microsoft.com/office/powerpoint/2010/main" val="14178482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819149" y="1093352"/>
            <a:ext cx="10768013" cy="4524315"/>
          </a:xfrm>
          <a:prstGeom prst="rect">
            <a:avLst/>
          </a:prstGeom>
          <a:solidFill>
            <a:schemeClr val="tx1"/>
          </a:solidFill>
        </p:spPr>
        <p:txBody>
          <a:bodyPr wrap="square">
            <a:spAutoFit/>
          </a:bodyPr>
          <a:lstStyle/>
          <a:p>
            <a:r>
              <a:rPr lang="en-US" sz="3200" dirty="0">
                <a:solidFill>
                  <a:srgbClr val="C586C0"/>
                </a:solidFill>
                <a:latin typeface="Menlo" charset="0"/>
              </a:rPr>
              <a:t>export</a:t>
            </a:r>
            <a:r>
              <a:rPr lang="en-US" sz="3200" dirty="0">
                <a:solidFill>
                  <a:srgbClr val="D4D4D4"/>
                </a:solidFill>
                <a:latin typeface="Menlo" charset="0"/>
              </a:rPr>
              <a:t> </a:t>
            </a:r>
            <a:r>
              <a:rPr lang="en-US" sz="3200" dirty="0" err="1">
                <a:solidFill>
                  <a:srgbClr val="569CD6"/>
                </a:solidFill>
                <a:latin typeface="Menlo" charset="0"/>
              </a:rPr>
              <a:t>const</a:t>
            </a:r>
            <a:r>
              <a:rPr lang="en-US" sz="3200" dirty="0">
                <a:solidFill>
                  <a:srgbClr val="D4D4D4"/>
                </a:solidFill>
                <a:latin typeface="Menlo" charset="0"/>
              </a:rPr>
              <a:t> </a:t>
            </a:r>
            <a:r>
              <a:rPr lang="en-US" sz="3200" dirty="0" err="1">
                <a:solidFill>
                  <a:srgbClr val="9CDCFE"/>
                </a:solidFill>
                <a:latin typeface="Menlo" charset="0"/>
              </a:rPr>
              <a:t>NavStyled</a:t>
            </a:r>
            <a:r>
              <a:rPr lang="en-US" sz="3200" dirty="0">
                <a:solidFill>
                  <a:srgbClr val="D4D4D4"/>
                </a:solidFill>
                <a:latin typeface="Menlo" charset="0"/>
              </a:rPr>
              <a:t> = </a:t>
            </a:r>
            <a:r>
              <a:rPr lang="en-US" sz="3200" dirty="0" err="1">
                <a:solidFill>
                  <a:srgbClr val="9CDCFE"/>
                </a:solidFill>
                <a:latin typeface="Menlo" charset="0"/>
              </a:rPr>
              <a:t>glamorous</a:t>
            </a:r>
            <a:r>
              <a:rPr lang="en-US" sz="3200" dirty="0" err="1">
                <a:solidFill>
                  <a:srgbClr val="D4D4D4"/>
                </a:solidFill>
                <a:latin typeface="Menlo" charset="0"/>
              </a:rPr>
              <a:t>.</a:t>
            </a:r>
            <a:r>
              <a:rPr lang="en-US" sz="3200" dirty="0" err="1">
                <a:solidFill>
                  <a:srgbClr val="DCDCAA"/>
                </a:solidFill>
                <a:latin typeface="Menlo" charset="0"/>
              </a:rPr>
              <a:t>nav</a:t>
            </a:r>
            <a:r>
              <a:rPr lang="en-US" sz="3200" dirty="0">
                <a:solidFill>
                  <a:srgbClr val="D4D4D4"/>
                </a:solidFill>
                <a:latin typeface="Menlo" charset="0"/>
              </a:rPr>
              <a:t>({</a:t>
            </a:r>
          </a:p>
          <a:p>
            <a:r>
              <a:rPr lang="en-US" sz="3200" dirty="0" smtClean="0">
                <a:solidFill>
                  <a:srgbClr val="9CDCFE"/>
                </a:solidFill>
                <a:latin typeface="Menlo" charset="0"/>
              </a:rPr>
              <a:t>    </a:t>
            </a:r>
            <a:r>
              <a:rPr lang="en-US" sz="3200" dirty="0" err="1" smtClean="0">
                <a:solidFill>
                  <a:srgbClr val="9CDCFE"/>
                </a:solidFill>
                <a:latin typeface="Menlo" charset="0"/>
              </a:rPr>
              <a:t>fontSize</a:t>
            </a:r>
            <a:r>
              <a:rPr lang="en-US" sz="3200" dirty="0">
                <a:solidFill>
                  <a:srgbClr val="9CDCFE"/>
                </a:solidFill>
                <a:latin typeface="Menlo" charset="0"/>
              </a:rPr>
              <a:t>:</a:t>
            </a:r>
            <a:r>
              <a:rPr lang="en-US" sz="3200" dirty="0">
                <a:solidFill>
                  <a:srgbClr val="D4D4D4"/>
                </a:solidFill>
                <a:latin typeface="Menlo" charset="0"/>
              </a:rPr>
              <a:t> </a:t>
            </a:r>
            <a:r>
              <a:rPr lang="en-US" sz="3200" dirty="0" err="1">
                <a:solidFill>
                  <a:srgbClr val="DCDCAA"/>
                </a:solidFill>
                <a:latin typeface="Menlo" charset="0"/>
              </a:rPr>
              <a:t>calcRem</a:t>
            </a:r>
            <a:r>
              <a:rPr lang="en-US" sz="3200" dirty="0">
                <a:solidFill>
                  <a:srgbClr val="D4D4D4"/>
                </a:solidFill>
                <a:latin typeface="Menlo" charset="0"/>
              </a:rPr>
              <a:t>(</a:t>
            </a:r>
            <a:r>
              <a:rPr lang="en-US" sz="3200" dirty="0">
                <a:solidFill>
                  <a:srgbClr val="B5CEA8"/>
                </a:solidFill>
                <a:latin typeface="Menlo" charset="0"/>
              </a:rPr>
              <a:t>13</a:t>
            </a:r>
            <a:r>
              <a:rPr lang="en-US" sz="3200" dirty="0">
                <a:solidFill>
                  <a:srgbClr val="D4D4D4"/>
                </a:solidFill>
                <a:latin typeface="Menlo" charset="0"/>
              </a:rPr>
              <a:t>),</a:t>
            </a:r>
          </a:p>
          <a:p>
            <a:r>
              <a:rPr lang="en-US" sz="3200" dirty="0" smtClean="0">
                <a:solidFill>
                  <a:srgbClr val="9CDCFE"/>
                </a:solidFill>
                <a:latin typeface="Menlo" charset="0"/>
              </a:rPr>
              <a:t>    position</a:t>
            </a:r>
            <a:r>
              <a:rPr lang="en-US" sz="3200" dirty="0">
                <a:solidFill>
                  <a:srgbClr val="9CDCFE"/>
                </a:solidFill>
                <a:latin typeface="Menlo" charset="0"/>
              </a:rPr>
              <a:t>:</a:t>
            </a:r>
            <a:r>
              <a:rPr lang="en-US" sz="3200" dirty="0">
                <a:solidFill>
                  <a:srgbClr val="D4D4D4"/>
                </a:solidFill>
                <a:latin typeface="Menlo" charset="0"/>
              </a:rPr>
              <a:t> </a:t>
            </a:r>
            <a:r>
              <a:rPr lang="en-US" sz="3200" dirty="0">
                <a:solidFill>
                  <a:srgbClr val="CE9178"/>
                </a:solidFill>
                <a:latin typeface="Menlo" charset="0"/>
              </a:rPr>
              <a:t>'absolute'</a:t>
            </a:r>
            <a:r>
              <a:rPr lang="en-US" sz="3200" dirty="0">
                <a:solidFill>
                  <a:srgbClr val="D4D4D4"/>
                </a:solidFill>
                <a:latin typeface="Menlo" charset="0"/>
              </a:rPr>
              <a:t>,</a:t>
            </a:r>
          </a:p>
          <a:p>
            <a:r>
              <a:rPr lang="en-US" sz="3200" dirty="0" smtClean="0">
                <a:solidFill>
                  <a:srgbClr val="9CDCFE"/>
                </a:solidFill>
                <a:latin typeface="Menlo" charset="0"/>
              </a:rPr>
              <a:t>    overflow</a:t>
            </a:r>
            <a:r>
              <a:rPr lang="en-US" sz="3200" dirty="0">
                <a:solidFill>
                  <a:srgbClr val="9CDCFE"/>
                </a:solidFill>
                <a:latin typeface="Menlo" charset="0"/>
              </a:rPr>
              <a:t>:</a:t>
            </a:r>
            <a:r>
              <a:rPr lang="en-US" sz="3200" dirty="0">
                <a:solidFill>
                  <a:srgbClr val="D4D4D4"/>
                </a:solidFill>
                <a:latin typeface="Menlo" charset="0"/>
              </a:rPr>
              <a:t> </a:t>
            </a:r>
            <a:r>
              <a:rPr lang="en-US" sz="3200" dirty="0">
                <a:solidFill>
                  <a:srgbClr val="CE9178"/>
                </a:solidFill>
                <a:latin typeface="Menlo" charset="0"/>
              </a:rPr>
              <a:t>'hidden'</a:t>
            </a:r>
            <a:r>
              <a:rPr lang="en-US" sz="3200" dirty="0">
                <a:solidFill>
                  <a:srgbClr val="D4D4D4"/>
                </a:solidFill>
                <a:latin typeface="Menlo" charset="0"/>
              </a:rPr>
              <a:t>,</a:t>
            </a:r>
          </a:p>
          <a:p>
            <a:r>
              <a:rPr lang="en-US" sz="3200" dirty="0" smtClean="0">
                <a:solidFill>
                  <a:srgbClr val="9CDCFE"/>
                </a:solidFill>
                <a:latin typeface="Menlo" charset="0"/>
              </a:rPr>
              <a:t>    width</a:t>
            </a:r>
            <a:r>
              <a:rPr lang="en-US" sz="3200" dirty="0">
                <a:solidFill>
                  <a:srgbClr val="9CDCFE"/>
                </a:solidFill>
                <a:latin typeface="Menlo" charset="0"/>
              </a:rPr>
              <a:t>:</a:t>
            </a:r>
            <a:r>
              <a:rPr lang="en-US" sz="3200" dirty="0">
                <a:solidFill>
                  <a:srgbClr val="D4D4D4"/>
                </a:solidFill>
                <a:latin typeface="Menlo" charset="0"/>
              </a:rPr>
              <a:t> </a:t>
            </a:r>
            <a:r>
              <a:rPr lang="en-US" sz="3200" dirty="0" err="1">
                <a:solidFill>
                  <a:srgbClr val="DCDCAA"/>
                </a:solidFill>
                <a:latin typeface="Menlo" charset="0"/>
              </a:rPr>
              <a:t>calcRem</a:t>
            </a:r>
            <a:r>
              <a:rPr lang="en-US" sz="3200" dirty="0">
                <a:solidFill>
                  <a:srgbClr val="D4D4D4"/>
                </a:solidFill>
                <a:latin typeface="Menlo" charset="0"/>
              </a:rPr>
              <a:t>(</a:t>
            </a:r>
            <a:r>
              <a:rPr lang="en-US" sz="3200" dirty="0">
                <a:solidFill>
                  <a:srgbClr val="B5CEA8"/>
                </a:solidFill>
                <a:latin typeface="Menlo" charset="0"/>
              </a:rPr>
              <a:t>240</a:t>
            </a:r>
            <a:r>
              <a:rPr lang="en-US" sz="3200" dirty="0">
                <a:solidFill>
                  <a:srgbClr val="D4D4D4"/>
                </a:solidFill>
                <a:latin typeface="Menlo" charset="0"/>
              </a:rPr>
              <a:t>),</a:t>
            </a:r>
          </a:p>
          <a:p>
            <a:r>
              <a:rPr lang="en-US" sz="3200" dirty="0" smtClean="0">
                <a:solidFill>
                  <a:srgbClr val="9CDCFE"/>
                </a:solidFill>
                <a:latin typeface="Menlo" charset="0"/>
              </a:rPr>
              <a:t>    height</a:t>
            </a:r>
            <a:r>
              <a:rPr lang="en-US" sz="3200" dirty="0">
                <a:solidFill>
                  <a:srgbClr val="9CDCFE"/>
                </a:solidFill>
                <a:latin typeface="Menlo" charset="0"/>
              </a:rPr>
              <a:t>:</a:t>
            </a:r>
            <a:r>
              <a:rPr lang="en-US" sz="3200" dirty="0">
                <a:solidFill>
                  <a:srgbClr val="D4D4D4"/>
                </a:solidFill>
                <a:latin typeface="Menlo" charset="0"/>
              </a:rPr>
              <a:t> </a:t>
            </a:r>
            <a:r>
              <a:rPr lang="en-US" sz="3200" dirty="0">
                <a:solidFill>
                  <a:srgbClr val="CE9178"/>
                </a:solidFill>
                <a:latin typeface="Menlo" charset="0"/>
              </a:rPr>
              <a:t>'auto'</a:t>
            </a:r>
            <a:r>
              <a:rPr lang="en-US" sz="3200" dirty="0">
                <a:solidFill>
                  <a:srgbClr val="D4D4D4"/>
                </a:solidFill>
                <a:latin typeface="Menlo" charset="0"/>
              </a:rPr>
              <a:t>,</a:t>
            </a:r>
          </a:p>
          <a:p>
            <a:r>
              <a:rPr lang="en-US" sz="3200" dirty="0" smtClean="0">
                <a:solidFill>
                  <a:srgbClr val="9CDCFE"/>
                </a:solidFill>
                <a:latin typeface="Menlo" charset="0"/>
              </a:rPr>
              <a:t>    outline</a:t>
            </a:r>
            <a:r>
              <a:rPr lang="en-US" sz="3200" dirty="0">
                <a:solidFill>
                  <a:srgbClr val="9CDCFE"/>
                </a:solidFill>
                <a:latin typeface="Menlo" charset="0"/>
              </a:rPr>
              <a:t>:</a:t>
            </a:r>
            <a:r>
              <a:rPr lang="en-US" sz="3200" dirty="0">
                <a:solidFill>
                  <a:srgbClr val="D4D4D4"/>
                </a:solidFill>
                <a:latin typeface="Menlo" charset="0"/>
              </a:rPr>
              <a:t> </a:t>
            </a:r>
            <a:r>
              <a:rPr lang="en-US" sz="3200" dirty="0">
                <a:solidFill>
                  <a:srgbClr val="B5CEA8"/>
                </a:solidFill>
                <a:latin typeface="Menlo" charset="0"/>
              </a:rPr>
              <a:t>0</a:t>
            </a:r>
            <a:r>
              <a:rPr lang="en-US" sz="3200" dirty="0">
                <a:solidFill>
                  <a:srgbClr val="D4D4D4"/>
                </a:solidFill>
                <a:latin typeface="Menlo" charset="0"/>
              </a:rPr>
              <a:t>,</a:t>
            </a:r>
          </a:p>
          <a:p>
            <a:r>
              <a:rPr lang="en-US" sz="3200" dirty="0" smtClean="0">
                <a:solidFill>
                  <a:srgbClr val="9CDCFE"/>
                </a:solidFill>
                <a:latin typeface="Menlo" charset="0"/>
              </a:rPr>
              <a:t>    </a:t>
            </a:r>
            <a:r>
              <a:rPr lang="en-US" sz="3200" dirty="0" err="1" smtClean="0">
                <a:solidFill>
                  <a:srgbClr val="9CDCFE"/>
                </a:solidFill>
                <a:latin typeface="Menlo" charset="0"/>
              </a:rPr>
              <a:t>fontFamily</a:t>
            </a:r>
            <a:r>
              <a:rPr lang="en-US" sz="3200" dirty="0">
                <a:solidFill>
                  <a:srgbClr val="9CDCFE"/>
                </a:solidFill>
                <a:latin typeface="Menlo" charset="0"/>
              </a:rPr>
              <a:t>:</a:t>
            </a:r>
            <a:r>
              <a:rPr lang="en-US" sz="3200" dirty="0">
                <a:solidFill>
                  <a:srgbClr val="D4D4D4"/>
                </a:solidFill>
                <a:latin typeface="Menlo" charset="0"/>
              </a:rPr>
              <a:t> </a:t>
            </a:r>
            <a:r>
              <a:rPr lang="en-US" sz="3200" dirty="0" err="1">
                <a:solidFill>
                  <a:srgbClr val="9CDCFE"/>
                </a:solidFill>
                <a:latin typeface="Menlo" charset="0"/>
              </a:rPr>
              <a:t>fonts</a:t>
            </a:r>
            <a:r>
              <a:rPr lang="en-US" sz="3200" dirty="0" err="1">
                <a:solidFill>
                  <a:srgbClr val="D4D4D4"/>
                </a:solidFill>
                <a:latin typeface="Menlo" charset="0"/>
              </a:rPr>
              <a:t>.</a:t>
            </a:r>
            <a:r>
              <a:rPr lang="en-US" sz="3200" dirty="0" err="1">
                <a:solidFill>
                  <a:srgbClr val="9CDCFE"/>
                </a:solidFill>
                <a:latin typeface="Menlo" charset="0"/>
              </a:rPr>
              <a:t>designSystem</a:t>
            </a:r>
            <a:r>
              <a:rPr lang="en-US" sz="3200" dirty="0" err="1">
                <a:solidFill>
                  <a:srgbClr val="D4D4D4"/>
                </a:solidFill>
                <a:latin typeface="Menlo" charset="0"/>
              </a:rPr>
              <a:t>.</a:t>
            </a:r>
            <a:r>
              <a:rPr lang="en-US" sz="3200" dirty="0" err="1">
                <a:solidFill>
                  <a:srgbClr val="9CDCFE"/>
                </a:solidFill>
                <a:latin typeface="Menlo" charset="0"/>
              </a:rPr>
              <a:t>heading</a:t>
            </a:r>
            <a:endParaRPr lang="en-US" sz="3200" dirty="0">
              <a:solidFill>
                <a:srgbClr val="D4D4D4"/>
              </a:solidFill>
              <a:latin typeface="Menlo" charset="0"/>
            </a:endParaRPr>
          </a:p>
          <a:p>
            <a:r>
              <a:rPr lang="en-US" sz="3200" dirty="0">
                <a:solidFill>
                  <a:srgbClr val="D4D4D4"/>
                </a:solidFill>
                <a:latin typeface="Menlo" charset="0"/>
              </a:rPr>
              <a:t>})</a:t>
            </a:r>
            <a:endParaRPr lang="en-US" sz="3200" b="0" dirty="0">
              <a:solidFill>
                <a:srgbClr val="D4D4D4"/>
              </a:solidFill>
              <a:effectLst/>
              <a:latin typeface="Menlo" charset="0"/>
            </a:endParaRPr>
          </a:p>
        </p:txBody>
      </p:sp>
    </p:spTree>
    <p:extLst>
      <p:ext uri="{BB962C8B-B14F-4D97-AF65-F5344CB8AC3E}">
        <p14:creationId xmlns:p14="http://schemas.microsoft.com/office/powerpoint/2010/main" val="894887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7113" y="2411895"/>
            <a:ext cx="4570482" cy="1446550"/>
          </a:xfrm>
          <a:prstGeom prst="rect">
            <a:avLst/>
          </a:prstGeom>
          <a:noFill/>
        </p:spPr>
        <p:txBody>
          <a:bodyPr wrap="none" rtlCol="0">
            <a:spAutoFit/>
          </a:bodyPr>
          <a:lstStyle/>
          <a:p>
            <a:r>
              <a:rPr lang="en-US" sz="8800" dirty="0" smtClean="0"/>
              <a:t>Learnings</a:t>
            </a:r>
            <a:endParaRPr lang="en-US" sz="8800" dirty="0"/>
          </a:p>
        </p:txBody>
      </p:sp>
    </p:spTree>
    <p:extLst>
      <p:ext uri="{BB962C8B-B14F-4D97-AF65-F5344CB8AC3E}">
        <p14:creationId xmlns:p14="http://schemas.microsoft.com/office/powerpoint/2010/main" val="1226286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200329"/>
          </a:xfrm>
          <a:prstGeom prst="rect">
            <a:avLst/>
          </a:prstGeom>
          <a:noFill/>
        </p:spPr>
        <p:txBody>
          <a:bodyPr wrap="square" rtlCol="0">
            <a:spAutoFit/>
          </a:bodyPr>
          <a:lstStyle/>
          <a:p>
            <a:pPr algn="ctr"/>
            <a:r>
              <a:rPr lang="en-US" sz="3600" dirty="0" smtClean="0"/>
              <a:t>CSS is JS increased engagement in styling related work!</a:t>
            </a:r>
            <a:endParaRPr lang="en-US" sz="3600" dirty="0"/>
          </a:p>
        </p:txBody>
      </p:sp>
    </p:spTree>
    <p:extLst>
      <p:ext uri="{BB962C8B-B14F-4D97-AF65-F5344CB8AC3E}">
        <p14:creationId xmlns:p14="http://schemas.microsoft.com/office/powerpoint/2010/main" val="15829871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200329"/>
          </a:xfrm>
          <a:prstGeom prst="rect">
            <a:avLst/>
          </a:prstGeom>
          <a:noFill/>
        </p:spPr>
        <p:txBody>
          <a:bodyPr wrap="square" rtlCol="0">
            <a:spAutoFit/>
          </a:bodyPr>
          <a:lstStyle/>
          <a:p>
            <a:pPr algn="ctr"/>
            <a:r>
              <a:rPr lang="en-US" sz="3600" dirty="0" smtClean="0"/>
              <a:t>The conceptual alignments has reduced issues</a:t>
            </a:r>
            <a:endParaRPr lang="en-US" sz="3600" dirty="0"/>
          </a:p>
        </p:txBody>
      </p:sp>
    </p:spTree>
    <p:extLst>
      <p:ext uri="{BB962C8B-B14F-4D97-AF65-F5344CB8AC3E}">
        <p14:creationId xmlns:p14="http://schemas.microsoft.com/office/powerpoint/2010/main" val="723614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200329"/>
          </a:xfrm>
          <a:prstGeom prst="rect">
            <a:avLst/>
          </a:prstGeom>
          <a:noFill/>
        </p:spPr>
        <p:txBody>
          <a:bodyPr wrap="square" rtlCol="0">
            <a:spAutoFit/>
          </a:bodyPr>
          <a:lstStyle/>
          <a:p>
            <a:pPr algn="ctr"/>
            <a:r>
              <a:rPr lang="en-US" sz="3600" dirty="0" smtClean="0"/>
              <a:t>CSS being treated as a concept, not a language</a:t>
            </a:r>
            <a:endParaRPr lang="en-US" sz="3600" dirty="0"/>
          </a:p>
        </p:txBody>
      </p:sp>
    </p:spTree>
    <p:extLst>
      <p:ext uri="{BB962C8B-B14F-4D97-AF65-F5344CB8AC3E}">
        <p14:creationId xmlns:p14="http://schemas.microsoft.com/office/powerpoint/2010/main" val="1863945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0052" y="0"/>
            <a:ext cx="10715625" cy="6858000"/>
          </a:xfrm>
          <a:prstGeom prst="rect">
            <a:avLst/>
          </a:prstGeom>
          <a:effectLst/>
        </p:spPr>
      </p:pic>
      <p:sp>
        <p:nvSpPr>
          <p:cNvPr id="3" name="TextBox 2"/>
          <p:cNvSpPr txBox="1"/>
          <p:nvPr/>
        </p:nvSpPr>
        <p:spPr>
          <a:xfrm>
            <a:off x="400052" y="314325"/>
            <a:ext cx="5236755" cy="707886"/>
          </a:xfrm>
          <a:prstGeom prst="rect">
            <a:avLst/>
          </a:prstGeom>
          <a:noFill/>
        </p:spPr>
        <p:txBody>
          <a:bodyPr wrap="none" rtlCol="0">
            <a:spAutoFit/>
          </a:bodyPr>
          <a:lstStyle/>
          <a:p>
            <a:r>
              <a:rPr lang="en-US" sz="4000" smtClean="0"/>
              <a:t>Continuous Deployment</a:t>
            </a:r>
            <a:endParaRPr lang="en-US" sz="4000" dirty="0"/>
          </a:p>
        </p:txBody>
      </p:sp>
    </p:spTree>
    <p:extLst>
      <p:ext uri="{BB962C8B-B14F-4D97-AF65-F5344CB8AC3E}">
        <p14:creationId xmlns:p14="http://schemas.microsoft.com/office/powerpoint/2010/main" val="17945672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566305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2843212" y="942976"/>
            <a:ext cx="2375330" cy="584775"/>
          </a:xfrm>
          <a:prstGeom prst="rect">
            <a:avLst/>
          </a:prstGeom>
          <a:noFill/>
        </p:spPr>
        <p:txBody>
          <a:bodyPr wrap="none" rtlCol="0">
            <a:spAutoFit/>
          </a:bodyPr>
          <a:lstStyle/>
          <a:p>
            <a:r>
              <a:rPr lang="en-US" sz="3200" dirty="0" smtClean="0"/>
              <a:t>Predictability</a:t>
            </a:r>
            <a:endParaRPr lang="en-US" sz="3200" dirty="0"/>
          </a:p>
        </p:txBody>
      </p:sp>
      <p:sp>
        <p:nvSpPr>
          <p:cNvPr id="4" name="TextBox 3"/>
          <p:cNvSpPr txBox="1"/>
          <p:nvPr/>
        </p:nvSpPr>
        <p:spPr>
          <a:xfrm>
            <a:off x="1371482" y="4129087"/>
            <a:ext cx="2553391" cy="584775"/>
          </a:xfrm>
          <a:prstGeom prst="rect">
            <a:avLst/>
          </a:prstGeom>
          <a:noFill/>
        </p:spPr>
        <p:txBody>
          <a:bodyPr wrap="none" rtlCol="0">
            <a:spAutoFit/>
          </a:bodyPr>
          <a:lstStyle/>
          <a:p>
            <a:r>
              <a:rPr lang="en-US" sz="3200" dirty="0" smtClean="0"/>
              <a:t>Commitments</a:t>
            </a:r>
            <a:endParaRPr lang="en-US" sz="3200" dirty="0"/>
          </a:p>
        </p:txBody>
      </p:sp>
      <p:sp>
        <p:nvSpPr>
          <p:cNvPr id="5" name="TextBox 4"/>
          <p:cNvSpPr txBox="1"/>
          <p:nvPr/>
        </p:nvSpPr>
        <p:spPr>
          <a:xfrm>
            <a:off x="7586663" y="2343151"/>
            <a:ext cx="1967975" cy="584775"/>
          </a:xfrm>
          <a:prstGeom prst="rect">
            <a:avLst/>
          </a:prstGeom>
          <a:noFill/>
        </p:spPr>
        <p:txBody>
          <a:bodyPr wrap="none" rtlCol="0">
            <a:spAutoFit/>
          </a:bodyPr>
          <a:lstStyle/>
          <a:p>
            <a:r>
              <a:rPr lang="en-US" sz="3200" dirty="0" err="1" smtClean="0"/>
              <a:t>Timeboxes</a:t>
            </a:r>
            <a:endParaRPr lang="en-US" sz="3200" dirty="0"/>
          </a:p>
        </p:txBody>
      </p:sp>
      <p:sp>
        <p:nvSpPr>
          <p:cNvPr id="6" name="TextBox 5"/>
          <p:cNvSpPr txBox="1"/>
          <p:nvPr/>
        </p:nvSpPr>
        <p:spPr>
          <a:xfrm>
            <a:off x="5729288" y="5143501"/>
            <a:ext cx="5251309" cy="584775"/>
          </a:xfrm>
          <a:prstGeom prst="rect">
            <a:avLst/>
          </a:prstGeom>
          <a:noFill/>
        </p:spPr>
        <p:txBody>
          <a:bodyPr wrap="none" rtlCol="0">
            <a:spAutoFit/>
          </a:bodyPr>
          <a:lstStyle/>
          <a:p>
            <a:r>
              <a:rPr lang="en-US" sz="3200" dirty="0" smtClean="0"/>
              <a:t>Creating shippable increments</a:t>
            </a:r>
            <a:endParaRPr lang="en-US" sz="3200" dirty="0"/>
          </a:p>
        </p:txBody>
      </p:sp>
    </p:spTree>
    <p:extLst>
      <p:ext uri="{BB962C8B-B14F-4D97-AF65-F5344CB8AC3E}">
        <p14:creationId xmlns:p14="http://schemas.microsoft.com/office/powerpoint/2010/main" val="8946172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47785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4241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43413" y="313874"/>
            <a:ext cx="3271837" cy="6167412"/>
          </a:xfrm>
          <a:prstGeom prst="rect">
            <a:avLst/>
          </a:prstGeom>
        </p:spPr>
      </p:pic>
    </p:spTree>
    <p:extLst>
      <p:ext uri="{BB962C8B-B14F-4D97-AF65-F5344CB8AC3E}">
        <p14:creationId xmlns:p14="http://schemas.microsoft.com/office/powerpoint/2010/main" val="1305708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24571" y="0"/>
            <a:ext cx="5142857" cy="6858000"/>
          </a:xfrm>
          <a:prstGeom prst="rect">
            <a:avLst/>
          </a:prstGeom>
        </p:spPr>
      </p:pic>
    </p:spTree>
    <p:extLst>
      <p:ext uri="{BB962C8B-B14F-4D97-AF65-F5344CB8AC3E}">
        <p14:creationId xmlns:p14="http://schemas.microsoft.com/office/powerpoint/2010/main" val="14680525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
            <a:ext cx="12192000" cy="6858001"/>
          </a:xfrm>
          <a:prstGeom prst="rect">
            <a:avLst/>
          </a:prstGeom>
        </p:spPr>
      </p:pic>
    </p:spTree>
    <p:extLst>
      <p:ext uri="{BB962C8B-B14F-4D97-AF65-F5344CB8AC3E}">
        <p14:creationId xmlns:p14="http://schemas.microsoft.com/office/powerpoint/2010/main" val="10124577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7113" y="2411895"/>
            <a:ext cx="4570482" cy="1446550"/>
          </a:xfrm>
          <a:prstGeom prst="rect">
            <a:avLst/>
          </a:prstGeom>
          <a:noFill/>
        </p:spPr>
        <p:txBody>
          <a:bodyPr wrap="none" rtlCol="0">
            <a:spAutoFit/>
          </a:bodyPr>
          <a:lstStyle/>
          <a:p>
            <a:r>
              <a:rPr lang="en-US" sz="8800" dirty="0" smtClean="0"/>
              <a:t>Learnings</a:t>
            </a:r>
            <a:endParaRPr lang="en-US" sz="8800" dirty="0"/>
          </a:p>
        </p:txBody>
      </p:sp>
    </p:spTree>
    <p:extLst>
      <p:ext uri="{BB962C8B-B14F-4D97-AF65-F5344CB8AC3E}">
        <p14:creationId xmlns:p14="http://schemas.microsoft.com/office/powerpoint/2010/main" val="11196883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200329"/>
          </a:xfrm>
          <a:prstGeom prst="rect">
            <a:avLst/>
          </a:prstGeom>
          <a:noFill/>
        </p:spPr>
        <p:txBody>
          <a:bodyPr wrap="square" rtlCol="0">
            <a:spAutoFit/>
          </a:bodyPr>
          <a:lstStyle/>
          <a:p>
            <a:pPr algn="ctr"/>
            <a:r>
              <a:rPr lang="en-US" sz="3600" dirty="0" smtClean="0"/>
              <a:t>When things are busy, finishing tasks becomes hard</a:t>
            </a:r>
            <a:endParaRPr lang="en-US" sz="3600" dirty="0"/>
          </a:p>
        </p:txBody>
      </p:sp>
    </p:spTree>
    <p:extLst>
      <p:ext uri="{BB962C8B-B14F-4D97-AF65-F5344CB8AC3E}">
        <p14:creationId xmlns:p14="http://schemas.microsoft.com/office/powerpoint/2010/main" val="2022107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1200329"/>
          </a:xfrm>
          <a:prstGeom prst="rect">
            <a:avLst/>
          </a:prstGeom>
          <a:noFill/>
        </p:spPr>
        <p:txBody>
          <a:bodyPr wrap="square" rtlCol="0">
            <a:spAutoFit/>
          </a:bodyPr>
          <a:lstStyle/>
          <a:p>
            <a:pPr algn="ctr"/>
            <a:r>
              <a:rPr lang="en-US" sz="3600" dirty="0" smtClean="0"/>
              <a:t>Look into why something is not working for you, and change it</a:t>
            </a:r>
            <a:endParaRPr lang="en-US" sz="3600" dirty="0"/>
          </a:p>
        </p:txBody>
      </p:sp>
    </p:spTree>
    <p:extLst>
      <p:ext uri="{BB962C8B-B14F-4D97-AF65-F5344CB8AC3E}">
        <p14:creationId xmlns:p14="http://schemas.microsoft.com/office/powerpoint/2010/main" val="18642673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75722" y="2626215"/>
            <a:ext cx="6811618" cy="646331"/>
          </a:xfrm>
          <a:prstGeom prst="rect">
            <a:avLst/>
          </a:prstGeom>
          <a:noFill/>
        </p:spPr>
        <p:txBody>
          <a:bodyPr wrap="square" rtlCol="0">
            <a:spAutoFit/>
          </a:bodyPr>
          <a:lstStyle/>
          <a:p>
            <a:pPr algn="ctr"/>
            <a:r>
              <a:rPr lang="en-US" sz="3600" dirty="0" smtClean="0"/>
              <a:t>Accountability is a powerful tool</a:t>
            </a:r>
            <a:endParaRPr lang="en-US" sz="3600" dirty="0"/>
          </a:p>
        </p:txBody>
      </p:sp>
    </p:spTree>
    <p:extLst>
      <p:ext uri="{BB962C8B-B14F-4D97-AF65-F5344CB8AC3E}">
        <p14:creationId xmlns:p14="http://schemas.microsoft.com/office/powerpoint/2010/main" val="20590700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Honorable mentions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70291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104" y="1916195"/>
            <a:ext cx="11016670" cy="646331"/>
          </a:xfrm>
          <a:prstGeom prst="rect">
            <a:avLst/>
          </a:prstGeom>
          <a:noFill/>
        </p:spPr>
        <p:txBody>
          <a:bodyPr wrap="none" rtlCol="0">
            <a:spAutoFit/>
          </a:bodyPr>
          <a:lstStyle/>
          <a:p>
            <a:r>
              <a:rPr lang="en-US" sz="3600" dirty="0" smtClean="0"/>
              <a:t>Switching from elastic search to PostgreSQL before launch</a:t>
            </a:r>
            <a:endParaRPr lang="en-US" sz="3600" dirty="0"/>
          </a:p>
        </p:txBody>
      </p:sp>
      <p:sp>
        <p:nvSpPr>
          <p:cNvPr id="3" name="TextBox 2"/>
          <p:cNvSpPr txBox="1"/>
          <p:nvPr/>
        </p:nvSpPr>
        <p:spPr>
          <a:xfrm>
            <a:off x="2007692" y="4440815"/>
            <a:ext cx="7749494" cy="646331"/>
          </a:xfrm>
          <a:prstGeom prst="rect">
            <a:avLst/>
          </a:prstGeom>
          <a:noFill/>
        </p:spPr>
        <p:txBody>
          <a:bodyPr wrap="none" rtlCol="0">
            <a:spAutoFit/>
          </a:bodyPr>
          <a:lstStyle/>
          <a:p>
            <a:r>
              <a:rPr lang="en-US" sz="3600" dirty="0" smtClean="0"/>
              <a:t>Switching to </a:t>
            </a:r>
            <a:r>
              <a:rPr lang="en-US" sz="3600" dirty="0" err="1" smtClean="0"/>
              <a:t>TypeScript</a:t>
            </a:r>
            <a:r>
              <a:rPr lang="en-US" sz="3600" dirty="0" smtClean="0"/>
              <a:t> across the board</a:t>
            </a:r>
            <a:endParaRPr lang="en-US" sz="3600" dirty="0"/>
          </a:p>
        </p:txBody>
      </p:sp>
    </p:spTree>
    <p:extLst>
      <p:ext uri="{BB962C8B-B14F-4D97-AF65-F5344CB8AC3E}">
        <p14:creationId xmlns:p14="http://schemas.microsoft.com/office/powerpoint/2010/main" val="186066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00388"/>
            <a:ext cx="10515600" cy="1462087"/>
          </a:xfrm>
        </p:spPr>
        <p:txBody>
          <a:bodyPr/>
          <a:lstStyle/>
          <a:p>
            <a:r>
              <a:rPr lang="en-US" dirty="0" smtClean="0"/>
              <a:t>Key takeaways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316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0443" y="1424261"/>
            <a:ext cx="9949455" cy="4524315"/>
          </a:xfrm>
          <a:prstGeom prst="rect">
            <a:avLst/>
          </a:prstGeom>
          <a:noFill/>
        </p:spPr>
        <p:txBody>
          <a:bodyPr wrap="none" rtlCol="0">
            <a:spAutoFit/>
          </a:bodyPr>
          <a:lstStyle/>
          <a:p>
            <a:pPr marL="342900" indent="-342900">
              <a:buFont typeface="+mj-lt"/>
              <a:buAutoNum type="arabicPeriod"/>
            </a:pPr>
            <a:r>
              <a:rPr lang="en-US" sz="3200" dirty="0" smtClean="0"/>
              <a:t>Choice of CMS and tech stack</a:t>
            </a:r>
          </a:p>
          <a:p>
            <a:pPr marL="342900" indent="-342900">
              <a:buFont typeface="+mj-lt"/>
              <a:buAutoNum type="arabicPeriod"/>
            </a:pPr>
            <a:endParaRPr lang="en-US" sz="3200" dirty="0"/>
          </a:p>
          <a:p>
            <a:pPr marL="342900" indent="-342900">
              <a:buFont typeface="+mj-lt"/>
              <a:buAutoNum type="arabicPeriod"/>
            </a:pPr>
            <a:r>
              <a:rPr lang="en-US" sz="3200" dirty="0" smtClean="0"/>
              <a:t>Putting a design system in place</a:t>
            </a:r>
          </a:p>
          <a:p>
            <a:pPr marL="342900" indent="-342900">
              <a:buFont typeface="+mj-lt"/>
              <a:buAutoNum type="arabicPeriod"/>
            </a:pPr>
            <a:endParaRPr lang="en-US" sz="3200" dirty="0"/>
          </a:p>
          <a:p>
            <a:pPr marL="342900" indent="-342900">
              <a:buFont typeface="+mj-lt"/>
              <a:buAutoNum type="arabicPeriod"/>
            </a:pPr>
            <a:r>
              <a:rPr lang="en-US" sz="3200" dirty="0" smtClean="0"/>
              <a:t>Switching from native swift / java to React Native</a:t>
            </a:r>
          </a:p>
          <a:p>
            <a:pPr marL="342900" indent="-342900">
              <a:buFont typeface="+mj-lt"/>
              <a:buAutoNum type="arabicPeriod"/>
            </a:pPr>
            <a:endParaRPr lang="en-US" sz="3200" dirty="0"/>
          </a:p>
          <a:p>
            <a:pPr marL="342900" indent="-342900">
              <a:buFont typeface="+mj-lt"/>
              <a:buAutoNum type="arabicPeriod"/>
            </a:pPr>
            <a:r>
              <a:rPr lang="en-US" sz="3200" dirty="0" smtClean="0"/>
              <a:t>Switching from SASS to CSS in JS (specifically Glamorous)</a:t>
            </a:r>
          </a:p>
          <a:p>
            <a:pPr marL="342900" indent="-342900">
              <a:buFont typeface="+mj-lt"/>
              <a:buAutoNum type="arabicPeriod"/>
            </a:pPr>
            <a:endParaRPr lang="en-US" sz="3200" dirty="0"/>
          </a:p>
          <a:p>
            <a:pPr marL="342900" indent="-342900">
              <a:buFont typeface="+mj-lt"/>
              <a:buAutoNum type="arabicPeriod"/>
            </a:pPr>
            <a:r>
              <a:rPr lang="en-US" sz="3200" dirty="0" smtClean="0"/>
              <a:t>Moving towards continuous deployment</a:t>
            </a:r>
            <a:endParaRPr lang="en-US" sz="3200" dirty="0"/>
          </a:p>
        </p:txBody>
      </p:sp>
      <p:sp>
        <p:nvSpPr>
          <p:cNvPr id="3" name="TextBox 2"/>
          <p:cNvSpPr txBox="1"/>
          <p:nvPr/>
        </p:nvSpPr>
        <p:spPr>
          <a:xfrm>
            <a:off x="4674788" y="200133"/>
            <a:ext cx="2800767" cy="923330"/>
          </a:xfrm>
          <a:prstGeom prst="rect">
            <a:avLst/>
          </a:prstGeom>
          <a:noFill/>
        </p:spPr>
        <p:txBody>
          <a:bodyPr wrap="none" rtlCol="0">
            <a:spAutoFit/>
          </a:bodyPr>
          <a:lstStyle/>
          <a:p>
            <a:r>
              <a:rPr lang="en-US" sz="5400" b="1" smtClean="0">
                <a:latin typeface="+mj-lt"/>
              </a:rPr>
              <a:t>Decisions</a:t>
            </a:r>
            <a:endParaRPr lang="en-US" sz="5400" b="1" dirty="0">
              <a:latin typeface="+mj-lt"/>
            </a:endParaRPr>
          </a:p>
        </p:txBody>
      </p:sp>
    </p:spTree>
    <p:extLst>
      <p:ext uri="{BB962C8B-B14F-4D97-AF65-F5344CB8AC3E}">
        <p14:creationId xmlns:p14="http://schemas.microsoft.com/office/powerpoint/2010/main" val="3721513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2576" y="1894856"/>
            <a:ext cx="6370975" cy="584775"/>
          </a:xfrm>
          <a:prstGeom prst="rect">
            <a:avLst/>
          </a:prstGeom>
          <a:noFill/>
        </p:spPr>
        <p:txBody>
          <a:bodyPr wrap="none" rtlCol="0">
            <a:spAutoFit/>
          </a:bodyPr>
          <a:lstStyle/>
          <a:p>
            <a:r>
              <a:rPr lang="en-US" sz="3200" dirty="0" smtClean="0"/>
              <a:t>Make decisions, they can be changed</a:t>
            </a:r>
            <a:endParaRPr lang="en-US" sz="3200" dirty="0"/>
          </a:p>
        </p:txBody>
      </p:sp>
      <p:sp>
        <p:nvSpPr>
          <p:cNvPr id="3" name="TextBox 2"/>
          <p:cNvSpPr txBox="1"/>
          <p:nvPr/>
        </p:nvSpPr>
        <p:spPr>
          <a:xfrm>
            <a:off x="2337897" y="3847976"/>
            <a:ext cx="7300332" cy="523220"/>
          </a:xfrm>
          <a:prstGeom prst="rect">
            <a:avLst/>
          </a:prstGeom>
          <a:noFill/>
        </p:spPr>
        <p:txBody>
          <a:bodyPr wrap="none" rtlCol="0">
            <a:spAutoFit/>
          </a:bodyPr>
          <a:lstStyle/>
          <a:p>
            <a:r>
              <a:rPr lang="en-US" sz="2800" dirty="0" smtClean="0"/>
              <a:t>Non-decisions often cost more then a </a:t>
            </a:r>
            <a:r>
              <a:rPr lang="en-US" sz="2800" i="1" dirty="0" smtClean="0"/>
              <a:t>wrong</a:t>
            </a:r>
            <a:r>
              <a:rPr lang="en-US" sz="2800" dirty="0" smtClean="0"/>
              <a:t> one</a:t>
            </a:r>
            <a:endParaRPr lang="en-US" sz="2800" dirty="0"/>
          </a:p>
        </p:txBody>
      </p:sp>
    </p:spTree>
    <p:extLst>
      <p:ext uri="{BB962C8B-B14F-4D97-AF65-F5344CB8AC3E}">
        <p14:creationId xmlns:p14="http://schemas.microsoft.com/office/powerpoint/2010/main" val="1341129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3813" y="3075709"/>
            <a:ext cx="8029891" cy="1077218"/>
          </a:xfrm>
          <a:prstGeom prst="rect">
            <a:avLst/>
          </a:prstGeom>
          <a:noFill/>
        </p:spPr>
        <p:txBody>
          <a:bodyPr wrap="none" rtlCol="0">
            <a:spAutoFit/>
          </a:bodyPr>
          <a:lstStyle/>
          <a:p>
            <a:pPr algn="ctr"/>
            <a:r>
              <a:rPr lang="en-US" sz="3200" dirty="0" smtClean="0"/>
              <a:t>Consider the impacts and benefits to the team,</a:t>
            </a:r>
          </a:p>
          <a:p>
            <a:pPr algn="ctr"/>
            <a:r>
              <a:rPr lang="en-US" sz="3200" dirty="0"/>
              <a:t>n</a:t>
            </a:r>
            <a:r>
              <a:rPr lang="en-US" sz="3200" dirty="0" smtClean="0"/>
              <a:t>ot just the technology itself</a:t>
            </a:r>
            <a:endParaRPr lang="en-US" sz="3200" dirty="0"/>
          </a:p>
        </p:txBody>
      </p:sp>
    </p:spTree>
    <p:extLst>
      <p:ext uri="{BB962C8B-B14F-4D97-AF65-F5344CB8AC3E}">
        <p14:creationId xmlns:p14="http://schemas.microsoft.com/office/powerpoint/2010/main" val="11205252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8885" y="3075709"/>
            <a:ext cx="9259779" cy="584775"/>
          </a:xfrm>
          <a:prstGeom prst="rect">
            <a:avLst/>
          </a:prstGeom>
          <a:noFill/>
        </p:spPr>
        <p:txBody>
          <a:bodyPr wrap="none" rtlCol="0">
            <a:spAutoFit/>
          </a:bodyPr>
          <a:lstStyle/>
          <a:p>
            <a:pPr algn="ctr"/>
            <a:r>
              <a:rPr lang="en-US" sz="3200" dirty="0" smtClean="0"/>
              <a:t>People make you succeed, not the technology choices.</a:t>
            </a:r>
            <a:endParaRPr lang="en-US" sz="3200" dirty="0"/>
          </a:p>
        </p:txBody>
      </p:sp>
      <p:sp>
        <p:nvSpPr>
          <p:cNvPr id="3" name="TextBox 2"/>
          <p:cNvSpPr txBox="1"/>
          <p:nvPr/>
        </p:nvSpPr>
        <p:spPr>
          <a:xfrm>
            <a:off x="3884165" y="4809506"/>
            <a:ext cx="4869218" cy="461665"/>
          </a:xfrm>
          <a:prstGeom prst="rect">
            <a:avLst/>
          </a:prstGeom>
          <a:noFill/>
        </p:spPr>
        <p:txBody>
          <a:bodyPr wrap="none" rtlCol="0">
            <a:spAutoFit/>
          </a:bodyPr>
          <a:lstStyle/>
          <a:p>
            <a:r>
              <a:rPr lang="en-US" sz="2400" dirty="0" smtClean="0"/>
              <a:t>A good team will make anything work</a:t>
            </a:r>
            <a:endParaRPr lang="en-US" sz="2400" dirty="0"/>
          </a:p>
        </p:txBody>
      </p:sp>
    </p:spTree>
    <p:extLst>
      <p:ext uri="{BB962C8B-B14F-4D97-AF65-F5344CB8AC3E}">
        <p14:creationId xmlns:p14="http://schemas.microsoft.com/office/powerpoint/2010/main" val="15096990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53073" y="1180660"/>
            <a:ext cx="9195914" cy="3102796"/>
          </a:xfrm>
        </p:spPr>
        <p:txBody>
          <a:bodyPr>
            <a:noAutofit/>
          </a:bodyPr>
          <a:lstStyle/>
          <a:p>
            <a:r>
              <a:rPr lang="en-US" sz="5400" b="1" dirty="0" smtClean="0">
                <a:latin typeface="Century Gothic" charset="0"/>
                <a:ea typeface="Century Gothic" charset="0"/>
                <a:cs typeface="Century Gothic" charset="0"/>
              </a:rPr>
              <a:t>The power</a:t>
            </a:r>
            <a:br>
              <a:rPr lang="en-US" sz="5400" b="1" dirty="0" smtClean="0">
                <a:latin typeface="Century Gothic" charset="0"/>
                <a:ea typeface="Century Gothic" charset="0"/>
                <a:cs typeface="Century Gothic" charset="0"/>
              </a:rPr>
            </a:br>
            <a:r>
              <a:rPr lang="en-US" sz="5400" b="1" dirty="0" smtClean="0">
                <a:latin typeface="Century Gothic" charset="0"/>
                <a:ea typeface="Century Gothic" charset="0"/>
                <a:cs typeface="Century Gothic" charset="0"/>
              </a:rPr>
              <a:t>(and consequences)</a:t>
            </a:r>
            <a:br>
              <a:rPr lang="en-US" sz="5400" b="1" dirty="0" smtClean="0">
                <a:latin typeface="Century Gothic" charset="0"/>
                <a:ea typeface="Century Gothic" charset="0"/>
                <a:cs typeface="Century Gothic" charset="0"/>
              </a:rPr>
            </a:br>
            <a:r>
              <a:rPr lang="en-US" sz="5400" b="1" dirty="0" smtClean="0">
                <a:latin typeface="Century Gothic" charset="0"/>
                <a:ea typeface="Century Gothic" charset="0"/>
                <a:cs typeface="Century Gothic" charset="0"/>
              </a:rPr>
              <a:t>of technical decisions</a:t>
            </a:r>
            <a:endParaRPr lang="en-US" sz="5400" b="1" dirty="0">
              <a:latin typeface="Century Gothic" charset="0"/>
              <a:ea typeface="Century Gothic" charset="0"/>
              <a:cs typeface="Century Gothic" charset="0"/>
            </a:endParaRPr>
          </a:p>
        </p:txBody>
      </p:sp>
      <p:sp>
        <p:nvSpPr>
          <p:cNvPr id="3" name="TextBox 2"/>
          <p:cNvSpPr txBox="1"/>
          <p:nvPr/>
        </p:nvSpPr>
        <p:spPr>
          <a:xfrm>
            <a:off x="8615363" y="5900738"/>
            <a:ext cx="3016018" cy="707886"/>
          </a:xfrm>
          <a:prstGeom prst="rect">
            <a:avLst/>
          </a:prstGeom>
          <a:noFill/>
        </p:spPr>
        <p:txBody>
          <a:bodyPr wrap="none" rtlCol="0">
            <a:spAutoFit/>
          </a:bodyPr>
          <a:lstStyle/>
          <a:p>
            <a:r>
              <a:rPr lang="en-US" sz="4000" dirty="0" smtClean="0"/>
              <a:t>Jake Ginnivan</a:t>
            </a:r>
            <a:endParaRPr lang="en-US" sz="4000" dirty="0"/>
          </a:p>
        </p:txBody>
      </p:sp>
    </p:spTree>
    <p:extLst>
      <p:ext uri="{BB962C8B-B14F-4D97-AF65-F5344CB8AC3E}">
        <p14:creationId xmlns:p14="http://schemas.microsoft.com/office/powerpoint/2010/main" val="435162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team values</a:t>
            </a:r>
            <a:endParaRPr lang="en-US" dirty="0"/>
          </a:p>
        </p:txBody>
      </p:sp>
      <p:sp>
        <p:nvSpPr>
          <p:cNvPr id="3" name="Content Placeholder 2"/>
          <p:cNvSpPr>
            <a:spLocks noGrp="1"/>
          </p:cNvSpPr>
          <p:nvPr>
            <p:ph idx="1"/>
          </p:nvPr>
        </p:nvSpPr>
        <p:spPr>
          <a:xfrm>
            <a:off x="1943100" y="2211387"/>
            <a:ext cx="9410700" cy="4351338"/>
          </a:xfrm>
        </p:spPr>
        <p:txBody>
          <a:bodyPr/>
          <a:lstStyle/>
          <a:p>
            <a:pPr marL="0" indent="0">
              <a:buNone/>
            </a:pPr>
            <a:r>
              <a:rPr lang="en-US" dirty="0" smtClean="0"/>
              <a:t>Connect with the community (open source, meetups)</a:t>
            </a:r>
          </a:p>
          <a:p>
            <a:pPr marL="0" indent="0">
              <a:buNone/>
            </a:pPr>
            <a:endParaRPr lang="en-US" dirty="0"/>
          </a:p>
          <a:p>
            <a:pPr marL="0" indent="0">
              <a:buNone/>
            </a:pPr>
            <a:r>
              <a:rPr lang="en-US" dirty="0" smtClean="0"/>
              <a:t>Cross functional teams</a:t>
            </a:r>
          </a:p>
          <a:p>
            <a:pPr marL="0" indent="0">
              <a:buNone/>
            </a:pPr>
            <a:endParaRPr lang="en-US" dirty="0"/>
          </a:p>
          <a:p>
            <a:pPr marL="0" indent="0">
              <a:buNone/>
            </a:pPr>
            <a:r>
              <a:rPr lang="en-US" dirty="0" smtClean="0"/>
              <a:t>Autonomy over decisions</a:t>
            </a:r>
          </a:p>
          <a:p>
            <a:pPr marL="0" indent="0">
              <a:buNone/>
            </a:pPr>
            <a:endParaRPr lang="en-US" dirty="0"/>
          </a:p>
          <a:p>
            <a:pPr marL="0" indent="0">
              <a:buNone/>
            </a:pPr>
            <a:r>
              <a:rPr lang="en-US" dirty="0" smtClean="0"/>
              <a:t>Reduce impact to the existing paper business</a:t>
            </a:r>
            <a:endParaRPr lang="en-US" dirty="0"/>
          </a:p>
        </p:txBody>
      </p:sp>
    </p:spTree>
    <p:extLst>
      <p:ext uri="{BB962C8B-B14F-4D97-AF65-F5344CB8AC3E}">
        <p14:creationId xmlns:p14="http://schemas.microsoft.com/office/powerpoint/2010/main" val="1411586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deadlines"/>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576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9246</TotalTime>
  <Words>1104</Words>
  <Application>Microsoft Macintosh PowerPoint</Application>
  <PresentationFormat>Widescreen</PresentationFormat>
  <Paragraphs>178</Paragraphs>
  <Slides>73</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Calibri</vt:lpstr>
      <vt:lpstr>Calibri Light</vt:lpstr>
      <vt:lpstr>Century Gothic</vt:lpstr>
      <vt:lpstr>Mangal</vt:lpstr>
      <vt:lpstr>Menlo</vt:lpstr>
      <vt:lpstr>Wingdings</vt:lpstr>
      <vt:lpstr>Arial</vt:lpstr>
      <vt:lpstr>Office Theme</vt:lpstr>
      <vt:lpstr>The power (and consequences) of technical decisions</vt:lpstr>
      <vt:lpstr>PowerPoint Presentation</vt:lpstr>
      <vt:lpstr>PowerPoint Presentation</vt:lpstr>
      <vt:lpstr>PowerPoint Presentation</vt:lpstr>
      <vt:lpstr>PowerPoint Presentation</vt:lpstr>
      <vt:lpstr>PowerPoint Presentation</vt:lpstr>
      <vt:lpstr>PowerPoint Presentation</vt:lpstr>
      <vt:lpstr>Our team values</vt:lpstr>
      <vt:lpstr>PowerPoint Presentation</vt:lpstr>
      <vt:lpstr>What a news site needs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system vs component library</vt:lpstr>
      <vt:lpstr>PowerPoint Presentation</vt:lpstr>
      <vt:lpstr>PowerPoint Presentation</vt:lpstr>
      <vt:lpstr>How I (used to) build things</vt:lpstr>
      <vt:lpstr>Design system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Honorable mentions</vt:lpstr>
      <vt:lpstr>PowerPoint Presentation</vt:lpstr>
      <vt:lpstr>Key takeaways</vt:lpstr>
      <vt:lpstr>PowerPoint Presentation</vt:lpstr>
      <vt:lpstr>PowerPoint Presentation</vt:lpstr>
      <vt:lpstr>PowerPoint Presentation</vt:lpstr>
      <vt:lpstr>The power (and consequences) of technical decisions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technical decisions</dc:title>
  <dc:creator>Jake Ginnivan</dc:creator>
  <cp:lastModifiedBy>Jake Ginnivan</cp:lastModifiedBy>
  <cp:revision>59</cp:revision>
  <dcterms:created xsi:type="dcterms:W3CDTF">2018-01-08T22:16:31Z</dcterms:created>
  <dcterms:modified xsi:type="dcterms:W3CDTF">2018-04-12T04:16:28Z</dcterms:modified>
</cp:coreProperties>
</file>